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86" r:id="rId2"/>
    <p:sldId id="493" r:id="rId3"/>
    <p:sldId id="497" r:id="rId4"/>
    <p:sldId id="498" r:id="rId5"/>
    <p:sldId id="499" r:id="rId6"/>
    <p:sldId id="489" r:id="rId7"/>
    <p:sldId id="483" r:id="rId8"/>
    <p:sldId id="490" r:id="rId9"/>
    <p:sldId id="481" r:id="rId10"/>
    <p:sldId id="500" r:id="rId11"/>
    <p:sldId id="501" r:id="rId12"/>
    <p:sldId id="492" r:id="rId13"/>
    <p:sldId id="471" r:id="rId14"/>
    <p:sldId id="478" r:id="rId15"/>
    <p:sldId id="4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B25"/>
    <a:srgbClr val="DED2C4"/>
    <a:srgbClr val="FFD91C"/>
    <a:srgbClr val="7A3183"/>
    <a:srgbClr val="312F2A"/>
    <a:srgbClr val="6338A2"/>
    <a:srgbClr val="1C2139"/>
    <a:srgbClr val="949494"/>
    <a:srgbClr val="2C135B"/>
    <a:srgbClr val="682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411BA-2238-4E11-B37F-D211E7E937E4}" v="5" dt="2022-05-22T02:16:49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6" autoAdjust="0"/>
    <p:restoredTop sz="93391" autoAdjust="0"/>
  </p:normalViewPr>
  <p:slideViewPr>
    <p:cSldViewPr snapToGrid="0">
      <p:cViewPr>
        <p:scale>
          <a:sx n="46" d="100"/>
          <a:sy n="46" d="100"/>
        </p:scale>
        <p:origin x="143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준" userId="05a7b70c80972da1" providerId="LiveId" clId="{9AC411BA-2238-4E11-B37F-D211E7E937E4}"/>
    <pc:docChg chg="delSld modSld">
      <pc:chgData name="전 혜준" userId="05a7b70c80972da1" providerId="LiveId" clId="{9AC411BA-2238-4E11-B37F-D211E7E937E4}" dt="2022-05-22T02:16:49.988" v="46"/>
      <pc:docMkLst>
        <pc:docMk/>
      </pc:docMkLst>
      <pc:sldChg chg="del">
        <pc:chgData name="전 혜준" userId="05a7b70c80972da1" providerId="LiveId" clId="{9AC411BA-2238-4E11-B37F-D211E7E937E4}" dt="2022-05-22T02:15:19.407" v="3" actId="47"/>
        <pc:sldMkLst>
          <pc:docMk/>
          <pc:sldMk cId="511447853" sldId="257"/>
        </pc:sldMkLst>
      </pc:sldChg>
      <pc:sldChg chg="modSp mod">
        <pc:chgData name="전 혜준" userId="05a7b70c80972da1" providerId="LiveId" clId="{9AC411BA-2238-4E11-B37F-D211E7E937E4}" dt="2022-05-22T02:16:49.988" v="46"/>
        <pc:sldMkLst>
          <pc:docMk/>
          <pc:sldMk cId="4114236298" sldId="471"/>
        </pc:sldMkLst>
        <pc:spChg chg="mod">
          <ac:chgData name="전 혜준" userId="05a7b70c80972da1" providerId="LiveId" clId="{9AC411BA-2238-4E11-B37F-D211E7E937E4}" dt="2022-05-22T02:16:49.988" v="46"/>
          <ac:spMkLst>
            <pc:docMk/>
            <pc:sldMk cId="4114236298" sldId="471"/>
            <ac:spMk id="15" creationId="{F2133746-1CFD-4812-9ACC-329825B0D140}"/>
          </ac:spMkLst>
        </pc:spChg>
        <pc:spChg chg="mod">
          <ac:chgData name="전 혜준" userId="05a7b70c80972da1" providerId="LiveId" clId="{9AC411BA-2238-4E11-B37F-D211E7E937E4}" dt="2022-05-22T02:16:08.058" v="12" actId="20577"/>
          <ac:spMkLst>
            <pc:docMk/>
            <pc:sldMk cId="4114236298" sldId="471"/>
            <ac:spMk id="21" creationId="{6C1BA850-75BE-629F-58AD-3BD32646CC3D}"/>
          </ac:spMkLst>
        </pc:spChg>
      </pc:sldChg>
      <pc:sldChg chg="modSp mod">
        <pc:chgData name="전 혜준" userId="05a7b70c80972da1" providerId="LiveId" clId="{9AC411BA-2238-4E11-B37F-D211E7E937E4}" dt="2022-05-22T02:16:25.251" v="20"/>
        <pc:sldMkLst>
          <pc:docMk/>
          <pc:sldMk cId="2977054712" sldId="478"/>
        </pc:sldMkLst>
        <pc:spChg chg="mod">
          <ac:chgData name="전 혜준" userId="05a7b70c80972da1" providerId="LiveId" clId="{9AC411BA-2238-4E11-B37F-D211E7E937E4}" dt="2022-05-22T02:16:25.251" v="20"/>
          <ac:spMkLst>
            <pc:docMk/>
            <pc:sldMk cId="2977054712" sldId="478"/>
            <ac:spMk id="15" creationId="{F2133746-1CFD-4812-9ACC-329825B0D140}"/>
          </ac:spMkLst>
        </pc:spChg>
        <pc:spChg chg="mod">
          <ac:chgData name="전 혜준" userId="05a7b70c80972da1" providerId="LiveId" clId="{9AC411BA-2238-4E11-B37F-D211E7E937E4}" dt="2022-05-22T02:16:11.475" v="13" actId="20577"/>
          <ac:spMkLst>
            <pc:docMk/>
            <pc:sldMk cId="2977054712" sldId="478"/>
            <ac:spMk id="111" creationId="{A1DD3A85-909C-5986-B0C5-C64DB340DE2A}"/>
          </ac:spMkLst>
        </pc:spChg>
        <pc:spChg chg="mod">
          <ac:chgData name="전 혜준" userId="05a7b70c80972da1" providerId="LiveId" clId="{9AC411BA-2238-4E11-B37F-D211E7E937E4}" dt="2022-05-22T02:15:51.274" v="11"/>
          <ac:spMkLst>
            <pc:docMk/>
            <pc:sldMk cId="2977054712" sldId="478"/>
            <ac:spMk id="211" creationId="{6D541AB2-CEF9-45FB-9ABC-FA86986BE613}"/>
          </ac:spMkLst>
        </pc:spChg>
      </pc:sldChg>
      <pc:sldChg chg="del">
        <pc:chgData name="전 혜준" userId="05a7b70c80972da1" providerId="LiveId" clId="{9AC411BA-2238-4E11-B37F-D211E7E937E4}" dt="2022-05-22T02:15:17.871" v="1" actId="47"/>
        <pc:sldMkLst>
          <pc:docMk/>
          <pc:sldMk cId="2764573622" sldId="479"/>
        </pc:sldMkLst>
      </pc:sldChg>
      <pc:sldChg chg="del">
        <pc:chgData name="전 혜준" userId="05a7b70c80972da1" providerId="LiveId" clId="{9AC411BA-2238-4E11-B37F-D211E7E937E4}" dt="2022-05-22T02:15:18.867" v="2" actId="47"/>
        <pc:sldMkLst>
          <pc:docMk/>
          <pc:sldMk cId="3796738465" sldId="480"/>
        </pc:sldMkLst>
      </pc:sldChg>
      <pc:sldChg chg="del">
        <pc:chgData name="전 혜준" userId="05a7b70c80972da1" providerId="LiveId" clId="{9AC411BA-2238-4E11-B37F-D211E7E937E4}" dt="2022-05-22T02:15:17.066" v="0" actId="47"/>
        <pc:sldMkLst>
          <pc:docMk/>
          <pc:sldMk cId="320903210" sldId="491"/>
        </pc:sldMkLst>
      </pc:sldChg>
      <pc:sldChg chg="del">
        <pc:chgData name="전 혜준" userId="05a7b70c80972da1" providerId="LiveId" clId="{9AC411BA-2238-4E11-B37F-D211E7E937E4}" dt="2022-05-22T02:15:40.270" v="4" actId="47"/>
        <pc:sldMkLst>
          <pc:docMk/>
          <pc:sldMk cId="876423998" sldId="4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DBFA2-F6BA-4966-8CAB-8615618FA173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7EF15-B286-4D6B-8F3B-EC25A36A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D9B7-32D2-230C-698D-D5FE33C8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0282E-22D0-D0F1-C169-DF654EF13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8E0C1-693E-42D1-0BAA-9FEED3DE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A0A64-D28A-9107-4950-ABAC7ADF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A04C-40D3-5F46-7664-9FF5F2D2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5876-2F39-C67A-8B3D-B1D6B4CA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E3C28-B3CE-F828-4A41-EB598594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B920C-9D32-35E1-8002-63438557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DB019-A345-2733-9382-F010BDF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F6BFA-D86D-EBD2-107F-9D87DF7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70BE5-D1E1-EDC0-D655-6EEB52C2D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02E59-F207-F395-0BBA-5E53DE85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E793-0D8E-093F-AD31-E449E66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E396E-89B9-A236-4AA7-468D83CD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D904D-7E95-F25E-6F61-A398DC27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389E-CF4D-5B97-4B74-63EBEB7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1A24B-41F7-E3CA-7D2F-1D38C106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980C5-6F40-74D1-4BBA-6124DB21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E95EA-CDA3-5454-102A-2D7DEB50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87517-F3A4-0FF4-C2EF-F6F81B64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2264-F345-2E86-4555-53A0B856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C6792-2EDE-1231-0F1E-F07D7989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7DF77-CFBB-4EA5-D2B0-84CE66B0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061CF-EB72-5E67-0EC4-2CC9D5DA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C8EB1-3A2A-D96D-5287-25D37800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E5B94-1D13-B9A8-1F9C-8774164A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6BCF-5BFE-AE9F-E634-F759910C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0C5F6-9EBD-74A8-9C79-958DA449B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AE494-39C9-B51E-ED58-09DD5E12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C691D-CF71-6477-4B66-C1C2FA1D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3BC0D-4AF5-C823-9FEC-BDFFF476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7896D-D1C9-C216-CA9C-4842ACEB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E8CB7-4AF3-EA1A-D22F-4472980A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FAEB6-BBFF-F040-95D2-59AAA6EAF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87722-8D76-0FFC-1DE5-BBE2382E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5783FE-E8E2-DC0A-EAEE-1AB2AFC27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B2CFF-6FD9-12B8-BF34-9AC441FF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C6923-F69D-05E2-D269-81E503C2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18EECB-D257-075A-A8A4-41F8DB39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C01C-A440-99C2-335D-0706090E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E0A131-2141-6C50-2831-E55FA2D4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DF23B-FCBA-038B-FBEF-9CCCBD1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9FD5A-B20F-A720-D1E3-8FE30E7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71E4C2-40C1-04FD-CD6E-598264CB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DC8169-684F-0065-F0AE-7F7000D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9F811-92B4-E541-8962-74C296D2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718A-6C1B-CE77-8EFD-C187699A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D64CD-E765-77AB-C224-03E4E97D7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89E1B-124C-93E2-1E0D-D37297EC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7DE91-3CB4-89A0-AE61-5EDD9D64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39B03-C018-5874-62FE-6FE2A5C8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F2B24-ED94-CB22-1498-11258D0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EAE7-7703-C697-DE07-055BDCE6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EDFD7-D339-75A9-9912-F59F1C1B5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38ED-D9D6-5A9D-E12B-E9648015A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A8190-7B1A-F1B3-B3FB-70E81625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9A5A-944F-0AED-17D9-8299BA62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6B9A1-BF59-BA5D-0CEF-B229BD96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3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EC0E4-2098-79C5-F26F-4E552A9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7E252-B54B-01B9-E047-E9886630E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CF353-1049-A492-A99D-175DFA0A9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FCD88-CC0C-10D6-F771-4E56E2973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9B856-59BA-F304-CBF2-3541BD55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7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6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D728BAA-2B00-9BC9-4BCE-F176B2B6E4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E793B8E-5E03-B57E-5F35-16E8DE3CB4F9}"/>
              </a:ext>
            </a:extLst>
          </p:cNvPr>
          <p:cNvSpPr/>
          <p:nvPr/>
        </p:nvSpPr>
        <p:spPr>
          <a:xfrm>
            <a:off x="268265" y="463463"/>
            <a:ext cx="11655469" cy="5724395"/>
          </a:xfrm>
          <a:prstGeom prst="roundRect">
            <a:avLst>
              <a:gd name="adj" fmla="val 7895"/>
            </a:avLst>
          </a:prstGeom>
          <a:solidFill>
            <a:srgbClr val="682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B8C3E-06E9-238E-5AF5-F28E4955CA96}"/>
              </a:ext>
            </a:extLst>
          </p:cNvPr>
          <p:cNvSpPr/>
          <p:nvPr/>
        </p:nvSpPr>
        <p:spPr>
          <a:xfrm>
            <a:off x="243325" y="5388410"/>
            <a:ext cx="11680409" cy="1469590"/>
          </a:xfrm>
          <a:prstGeom prst="rect">
            <a:avLst/>
          </a:prstGeom>
          <a:solidFill>
            <a:srgbClr val="2C1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bject 15">
            <a:extLst>
              <a:ext uri="{FF2B5EF4-FFF2-40B4-BE49-F238E27FC236}">
                <a16:creationId xmlns:a16="http://schemas.microsoft.com/office/drawing/2014/main" id="{237F27E7-99F3-7853-6B4D-EF10A7A5D5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502" y="767907"/>
            <a:ext cx="1514231" cy="409147"/>
          </a:xfrm>
          <a:prstGeom prst="rect">
            <a:avLst/>
          </a:prstGeom>
        </p:spPr>
      </p:pic>
      <p:pic>
        <p:nvPicPr>
          <p:cNvPr id="13" name="Object 18">
            <a:extLst>
              <a:ext uri="{FF2B5EF4-FFF2-40B4-BE49-F238E27FC236}">
                <a16:creationId xmlns:a16="http://schemas.microsoft.com/office/drawing/2014/main" id="{69109605-52D7-D677-5ED9-C2645AB862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6985" y="767907"/>
            <a:ext cx="1514231" cy="364953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EFFE7CD0-A127-4B7B-59DC-B41BBB39543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5145" y="699632"/>
            <a:ext cx="433227" cy="433227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466B8853-87DE-E9C1-9C98-6AE4E12C520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2749" y="699633"/>
            <a:ext cx="433227" cy="43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0F455-C011-20F8-875F-7A6D506537FB}"/>
              </a:ext>
            </a:extLst>
          </p:cNvPr>
          <p:cNvSpPr txBox="1"/>
          <p:nvPr/>
        </p:nvSpPr>
        <p:spPr>
          <a:xfrm>
            <a:off x="1869313" y="2066289"/>
            <a:ext cx="8778634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던전 앤 파이터 신규 미니 게임 기획서</a:t>
            </a:r>
            <a:endParaRPr lang="en-US" altLang="ko-KR" sz="44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: </a:t>
            </a:r>
            <a:r>
              <a:rPr lang="ko-KR" altLang="en-US" sz="4400" dirty="0">
                <a:solidFill>
                  <a:srgbClr val="FFD91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둥근모꼴" panose="020B0500000000000000" pitchFamily="50" charset="-127"/>
              </a:rPr>
              <a:t>베키와 무한의 계단</a:t>
            </a:r>
            <a:endParaRPr lang="en-US" sz="4400" dirty="0">
              <a:solidFill>
                <a:srgbClr val="FFD91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E01772D-5B96-8D37-8FFE-6F93F1B66BF9}"/>
              </a:ext>
            </a:extLst>
          </p:cNvPr>
          <p:cNvSpPr/>
          <p:nvPr/>
        </p:nvSpPr>
        <p:spPr>
          <a:xfrm>
            <a:off x="3944983" y="5910123"/>
            <a:ext cx="4277089" cy="4494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6338A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기획 전혜준 개발 이동규</a:t>
            </a:r>
            <a:endParaRPr lang="en-US" sz="2200" dirty="0">
              <a:solidFill>
                <a:srgbClr val="6338A2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8E2E52-429C-854A-EA60-68C53DD6A9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019" b="74352" l="35000" r="48438">
                        <a14:foregroundMark x1="36146" y1="62037" x2="36146" y2="62037"/>
                        <a14:foregroundMark x1="38646" y1="56019" x2="40260" y2="56389"/>
                        <a14:backgroundMark x1="34844" y1="61296" x2="34844" y2="60833"/>
                        <a14:backgroundMark x1="34896" y1="60278" x2="34896" y2="60278"/>
                        <a14:backgroundMark x1="35260" y1="59537" x2="35000" y2="60833"/>
                      </a14:backgroundRemoval>
                    </a14:imgEffect>
                  </a14:imgLayer>
                </a14:imgProps>
              </a:ext>
            </a:extLst>
          </a:blip>
          <a:srcRect l="34464" t="53810" r="50000" b="23332"/>
          <a:stretch/>
        </p:blipFill>
        <p:spPr>
          <a:xfrm>
            <a:off x="9381671" y="3402859"/>
            <a:ext cx="2104305" cy="1741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1562AF-6D5A-098C-2EC9-BF95CC037AD2}"/>
              </a:ext>
            </a:extLst>
          </p:cNvPr>
          <p:cNvSpPr txBox="1"/>
          <p:nvPr/>
        </p:nvSpPr>
        <p:spPr>
          <a:xfrm>
            <a:off x="975136" y="812721"/>
            <a:ext cx="572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2/10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CE0DA-BA8B-26B4-A95E-461D29710B8E}"/>
              </a:ext>
            </a:extLst>
          </p:cNvPr>
          <p:cNvSpPr txBox="1"/>
          <p:nvPr/>
        </p:nvSpPr>
        <p:spPr>
          <a:xfrm>
            <a:off x="2624572" y="812722"/>
            <a:ext cx="71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0521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B8F3F6-3219-392E-A9D4-E0660D5794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815" b="75741" l="36042" r="46302">
                        <a14:foregroundMark x1="38958" y1="75278" x2="39323" y2="75833"/>
                        <a14:foregroundMark x1="41927" y1="75185" x2="42344" y2="75833"/>
                        <a14:foregroundMark x1="44115" y1="70185" x2="45156" y2="71852"/>
                        <a14:foregroundMark x1="38125" y1="50000" x2="38750" y2="49907"/>
                        <a14:foregroundMark x1="36042" y1="62593" x2="36406" y2="62870"/>
                        <a14:foregroundMark x1="36042" y1="64259" x2="36042" y2="64259"/>
                      </a14:backgroundRemoval>
                    </a14:imgEffect>
                  </a14:imgLayer>
                </a14:imgProps>
              </a:ext>
            </a:extLst>
          </a:blip>
          <a:srcRect l="34979" t="47011" r="52219" b="21724"/>
          <a:stretch/>
        </p:blipFill>
        <p:spPr>
          <a:xfrm>
            <a:off x="592249" y="1657515"/>
            <a:ext cx="1289537" cy="17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825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오버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90EF3-7469-0A3B-6EF3-9AD15E26B0CD}"/>
              </a:ext>
            </a:extLst>
          </p:cNvPr>
          <p:cNvSpPr txBox="1"/>
          <p:nvPr/>
        </p:nvSpPr>
        <p:spPr>
          <a:xfrm>
            <a:off x="487926" y="807804"/>
            <a:ext cx="60960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방향 전환 실패 혹은 에너지 바 모두 소진 시 게임 오버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추락 후 게임 오버 화면으로 이동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9D4C6-4318-2850-8C86-E3028741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41" y="2466108"/>
            <a:ext cx="2469204" cy="4391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2A38A3-3F37-10EC-CFD7-7025A5F3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0" y="2466108"/>
            <a:ext cx="2469205" cy="4391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DBBD8-9F37-EA8E-7B19-B4AB9397A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39" y="2466108"/>
            <a:ext cx="2469205" cy="43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9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825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오버 화면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DBBD8-9F37-EA8E-7B19-B4AB9397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018" y="137821"/>
            <a:ext cx="3700725" cy="6582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F43F9D-DD8D-3A55-F1B3-732F758C5A02}"/>
              </a:ext>
            </a:extLst>
          </p:cNvPr>
          <p:cNvSpPr txBox="1"/>
          <p:nvPr/>
        </p:nvSpPr>
        <p:spPr>
          <a:xfrm>
            <a:off x="487926" y="807804"/>
            <a:ext cx="6096000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최상단에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GAME OVER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GAME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OVER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하단에 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BEST SCORE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텍스트 출력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SCORE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스코어 출력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개수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재시작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버튼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플레이 캐릭터 이미지 출력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10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BDD024-BF1F-10DB-0D29-317BB0CA8B63}"/>
              </a:ext>
            </a:extLst>
          </p:cNvPr>
          <p:cNvSpPr txBox="1"/>
          <p:nvPr/>
        </p:nvSpPr>
        <p:spPr>
          <a:xfrm>
            <a:off x="487926" y="363261"/>
            <a:ext cx="110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보상</a:t>
            </a:r>
            <a:endParaRPr lang="en-US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5FEC3-1183-A2B2-2AE4-7C3280122693}"/>
              </a:ext>
            </a:extLst>
          </p:cNvPr>
          <p:cNvSpPr txBox="1"/>
          <p:nvPr/>
        </p:nvSpPr>
        <p:spPr>
          <a:xfrm>
            <a:off x="487926" y="1023538"/>
            <a:ext cx="4958717" cy="5043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베키 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크리쳐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105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레벨 고정 옵션 에픽 장비 선택 상자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골든베릴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부활코인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옵션 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성장권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재질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변경권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수리쿠폰</a:t>
            </a:r>
            <a:endParaRPr lang="en-US" altLang="ko-KR" sz="18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파죽성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입장권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계정 귀속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칼레이도 박스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등급재설정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신화장비옵션변경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옵션 레벨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전송권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(50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어드벤쳐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루비 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(SD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</a:t>
            </a:r>
            <a:r>
              <a:rPr lang="en-US" altLang="ko-KR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어드벤쳐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주화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16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07998" y="636527"/>
            <a:ext cx="12043897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D9023-5C6E-422F-81D6-F10BA5A4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744249"/>
            <a:ext cx="7836085" cy="5849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10256" y="744249"/>
            <a:ext cx="4057209" cy="5871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영역 내 베키 이미지 클릭 시 미션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말 거는 퀘스트 시작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미션을 받으면 이벤트 시작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세리아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방에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배치되어 있으며 클릭 시 상점 이용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생성되는 메뉴와 동일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베키 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이벤트 시작 후 베키 클릭 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가이드 및 진행도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가능한 메뉴 오픈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메뉴 클릭 시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63" y="5469113"/>
            <a:ext cx="364952" cy="2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11816" y="2929732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5647897" y="5138731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F32F0D-7DB1-4ED9-8FFA-E9755C483486}"/>
              </a:ext>
            </a:extLst>
          </p:cNvPr>
          <p:cNvSpPr/>
          <p:nvPr/>
        </p:nvSpPr>
        <p:spPr>
          <a:xfrm>
            <a:off x="2428641" y="4366000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186458" y="4369929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BA850-75BE-629F-58AD-3BD32646CC3D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3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56069" y="692084"/>
            <a:ext cx="11959731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E1E536-9D33-4484-B71E-ADE6CDE106C8}"/>
              </a:ext>
            </a:extLst>
          </p:cNvPr>
          <p:cNvSpPr/>
          <p:nvPr/>
        </p:nvSpPr>
        <p:spPr>
          <a:xfrm>
            <a:off x="2730391" y="5817138"/>
            <a:ext cx="519897" cy="3891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06791" y="683955"/>
            <a:ext cx="4123587" cy="61134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상점 팝업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후 생성되는 이벤트 메뉴에서 이벤트 상점 클릭 시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생성되는 이벤트 메뉴에서 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판매 중인 상품과 보유 주화 확인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좌클릭으로 구매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재화 부족 시 알림 팝업 출력 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*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팝업 텍스트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[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부족합니다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횟수에 도달한 아이템 버튼 비활성화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상점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68" y="5914843"/>
            <a:ext cx="324215" cy="2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4A1AE8-7600-4E70-9B0C-D55F44AFCE9F}"/>
              </a:ext>
            </a:extLst>
          </p:cNvPr>
          <p:cNvSpPr/>
          <p:nvPr/>
        </p:nvSpPr>
        <p:spPr>
          <a:xfrm>
            <a:off x="2289678" y="4667178"/>
            <a:ext cx="1148020" cy="11499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063319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2383755" y="549248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58029C-8B5E-4891-AB6D-87687FF506EF}"/>
              </a:ext>
            </a:extLst>
          </p:cNvPr>
          <p:cNvSpPr/>
          <p:nvPr/>
        </p:nvSpPr>
        <p:spPr>
          <a:xfrm>
            <a:off x="120635" y="696119"/>
            <a:ext cx="7886157" cy="60891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9B3270-3064-41DD-A905-C974FC7A0C5B}"/>
              </a:ext>
            </a:extLst>
          </p:cNvPr>
          <p:cNvSpPr/>
          <p:nvPr/>
        </p:nvSpPr>
        <p:spPr>
          <a:xfrm>
            <a:off x="2305502" y="4417798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96B8DC-3A2F-480C-A372-7DD0874EABA5}"/>
              </a:ext>
            </a:extLst>
          </p:cNvPr>
          <p:cNvSpPr/>
          <p:nvPr/>
        </p:nvSpPr>
        <p:spPr>
          <a:xfrm>
            <a:off x="2062812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7282" y="2990694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41D6FAB-3437-4DCC-9BAD-6DD7E9C7C352}"/>
              </a:ext>
            </a:extLst>
          </p:cNvPr>
          <p:cNvSpPr/>
          <p:nvPr/>
        </p:nvSpPr>
        <p:spPr>
          <a:xfrm>
            <a:off x="474666" y="2812523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26A366E8-5291-4936-9EAB-890BA791082C}"/>
              </a:ext>
            </a:extLst>
          </p:cNvPr>
          <p:cNvGrpSpPr/>
          <p:nvPr/>
        </p:nvGrpSpPr>
        <p:grpSpPr>
          <a:xfrm>
            <a:off x="4187719" y="1797021"/>
            <a:ext cx="2785013" cy="4436964"/>
            <a:chOff x="9387832" y="5103255"/>
            <a:chExt cx="2785013" cy="4436964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D732203-D728-4E0E-91C2-21840EF3984C}"/>
                </a:ext>
              </a:extLst>
            </p:cNvPr>
            <p:cNvGrpSpPr/>
            <p:nvPr/>
          </p:nvGrpSpPr>
          <p:grpSpPr>
            <a:xfrm>
              <a:off x="9387832" y="5103255"/>
              <a:ext cx="2785013" cy="4436964"/>
              <a:chOff x="4597359" y="1670214"/>
              <a:chExt cx="2785013" cy="44369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026DC490-0FB5-483C-9EB0-11B1521F89DE}"/>
                  </a:ext>
                </a:extLst>
              </p:cNvPr>
              <p:cNvSpPr/>
              <p:nvPr/>
            </p:nvSpPr>
            <p:spPr>
              <a:xfrm>
                <a:off x="4599870" y="1676846"/>
                <a:ext cx="2781837" cy="4430332"/>
              </a:xfrm>
              <a:prstGeom prst="rect">
                <a:avLst/>
              </a:pr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D541AB2-CEF9-45FB-9ABC-FA86986BE613}"/>
                  </a:ext>
                </a:extLst>
              </p:cNvPr>
              <p:cNvSpPr/>
              <p:nvPr/>
            </p:nvSpPr>
            <p:spPr>
              <a:xfrm>
                <a:off x="4600534" y="1676040"/>
                <a:ext cx="2781838" cy="267367"/>
              </a:xfrm>
              <a:prstGeom prst="rect">
                <a:avLst/>
              </a:prstGeom>
              <a:solidFill>
                <a:srgbClr val="39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9F8D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상점</a:t>
                </a:r>
                <a:endParaRPr lang="ko-KR" altLang="en-US" sz="1200" dirty="0">
                  <a:solidFill>
                    <a:srgbClr val="9F8D5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2" name="곱하기 기호 211">
                <a:extLst>
                  <a:ext uri="{FF2B5EF4-FFF2-40B4-BE49-F238E27FC236}">
                    <a16:creationId xmlns:a16="http://schemas.microsoft.com/office/drawing/2014/main" id="{F72B4C4A-1DA6-4D03-A6ED-A3F6505811CE}"/>
                  </a:ext>
                </a:extLst>
              </p:cNvPr>
              <p:cNvSpPr/>
              <p:nvPr/>
            </p:nvSpPr>
            <p:spPr>
              <a:xfrm>
                <a:off x="7105374" y="1670214"/>
                <a:ext cx="267368" cy="267368"/>
              </a:xfrm>
              <a:prstGeom prst="mathMultiply">
                <a:avLst>
                  <a:gd name="adj1" fmla="val 11567"/>
                </a:avLst>
              </a:prstGeom>
              <a:solidFill>
                <a:srgbClr val="9F8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07F313F8-0BFF-4388-953A-55A6527E7882}"/>
                  </a:ext>
                </a:extLst>
              </p:cNvPr>
              <p:cNvGrpSpPr/>
              <p:nvPr/>
            </p:nvGrpSpPr>
            <p:grpSpPr>
              <a:xfrm>
                <a:off x="6095999" y="2111823"/>
                <a:ext cx="1232172" cy="180267"/>
                <a:chOff x="10306578" y="-1094705"/>
                <a:chExt cx="1885421" cy="433236"/>
              </a:xfrm>
            </p:grpSpPr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1FB37B75-609F-4797-A391-4A7015A2E65A}"/>
                    </a:ext>
                  </a:extLst>
                </p:cNvPr>
                <p:cNvSpPr/>
                <p:nvPr/>
              </p:nvSpPr>
              <p:spPr>
                <a:xfrm>
                  <a:off x="10306578" y="-1094705"/>
                  <a:ext cx="1885421" cy="433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</a:t>
                  </a:r>
                </a:p>
              </p:txBody>
            </p:sp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1A35920D-B8EC-46C3-AF06-CDF04C1C4AA2}"/>
                    </a:ext>
                  </a:extLst>
                </p:cNvPr>
                <p:cNvGrpSpPr/>
                <p:nvPr/>
              </p:nvGrpSpPr>
              <p:grpSpPr>
                <a:xfrm>
                  <a:off x="11758764" y="-1094705"/>
                  <a:ext cx="433235" cy="433235"/>
                  <a:chOff x="10161431" y="-2583050"/>
                  <a:chExt cx="914400" cy="914400"/>
                </a:xfrm>
              </p:grpSpPr>
              <p:sp>
                <p:nvSpPr>
                  <p:cNvPr id="291" name="직사각형 290">
                    <a:extLst>
                      <a:ext uri="{FF2B5EF4-FFF2-40B4-BE49-F238E27FC236}">
                        <a16:creationId xmlns:a16="http://schemas.microsoft.com/office/drawing/2014/main" id="{ECBBE846-0AF3-46A2-AEC3-B93349D46518}"/>
                      </a:ext>
                    </a:extLst>
                  </p:cNvPr>
                  <p:cNvSpPr/>
                  <p:nvPr/>
                </p:nvSpPr>
                <p:spPr>
                  <a:xfrm>
                    <a:off x="10161431" y="-2583050"/>
                    <a:ext cx="914400" cy="914400"/>
                  </a:xfrm>
                  <a:prstGeom prst="rect">
                    <a:avLst/>
                  </a:prstGeom>
                  <a:solidFill>
                    <a:srgbClr val="0A396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92" name="이등변 삼각형 291">
                    <a:extLst>
                      <a:ext uri="{FF2B5EF4-FFF2-40B4-BE49-F238E27FC236}">
                        <a16:creationId xmlns:a16="http://schemas.microsoft.com/office/drawing/2014/main" id="{FE427437-2161-424A-87A5-7BD16AE6A628}"/>
                      </a:ext>
                    </a:extLst>
                  </p:cNvPr>
                  <p:cNvSpPr/>
                  <p:nvPr/>
                </p:nvSpPr>
                <p:spPr>
                  <a:xfrm flipV="1">
                    <a:off x="10335296" y="-2312951"/>
                    <a:ext cx="566670" cy="488509"/>
                  </a:xfrm>
                  <a:prstGeom prst="triangle">
                    <a:avLst/>
                  </a:prstGeom>
                  <a:solidFill>
                    <a:srgbClr val="D6BE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E85A47E5-FC51-45B5-BCBF-66192EB02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359" y="2459865"/>
                <a:ext cx="2781838" cy="0"/>
              </a:xfrm>
              <a:prstGeom prst="line">
                <a:avLst/>
              </a:prstGeom>
              <a:ln w="12700">
                <a:solidFill>
                  <a:schemeClr val="tx1">
                    <a:alpha val="6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E23A6ABD-6FF3-45B7-BF3D-53EF8537CCAF}"/>
                  </a:ext>
                </a:extLst>
              </p:cNvPr>
              <p:cNvSpPr/>
              <p:nvPr/>
            </p:nvSpPr>
            <p:spPr>
              <a:xfrm>
                <a:off x="4626994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상점</a:t>
                </a:r>
              </a:p>
            </p:txBody>
          </p:sp>
          <p:sp>
            <p:nvSpPr>
              <p:cNvPr id="216" name="사각형: 둥근 모서리 215">
                <a:extLst>
                  <a:ext uri="{FF2B5EF4-FFF2-40B4-BE49-F238E27FC236}">
                    <a16:creationId xmlns:a16="http://schemas.microsoft.com/office/drawing/2014/main" id="{41727552-4125-4464-A8CA-652D541C0927}"/>
                  </a:ext>
                </a:extLst>
              </p:cNvPr>
              <p:cNvSpPr/>
              <p:nvPr/>
            </p:nvSpPr>
            <p:spPr>
              <a:xfrm>
                <a:off x="5142846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 err="1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재구입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D18DA8C5-8434-4486-969A-D03A500AC237}"/>
                  </a:ext>
                </a:extLst>
              </p:cNvPr>
              <p:cNvGrpSpPr/>
              <p:nvPr/>
            </p:nvGrpSpPr>
            <p:grpSpPr>
              <a:xfrm>
                <a:off x="4730092" y="3781095"/>
                <a:ext cx="1153547" cy="448150"/>
                <a:chOff x="1837281" y="30138"/>
                <a:chExt cx="1158261" cy="449981"/>
              </a:xfrm>
            </p:grpSpPr>
            <p:sp>
              <p:nvSpPr>
                <p:cNvPr id="284" name="사각형: 둥근 모서리 283">
                  <a:extLst>
                    <a:ext uri="{FF2B5EF4-FFF2-40B4-BE49-F238E27FC236}">
                      <a16:creationId xmlns:a16="http://schemas.microsoft.com/office/drawing/2014/main" id="{00C39FAA-8893-4DDD-A597-2FE9060441A8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5" name="사각형: 둥근 모서리 284">
                  <a:extLst>
                    <a:ext uri="{FF2B5EF4-FFF2-40B4-BE49-F238E27FC236}">
                      <a16:creationId xmlns:a16="http://schemas.microsoft.com/office/drawing/2014/main" id="{5E3D0237-B128-403B-923A-C126C7087FA1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1AE7FFC6-998B-4F65-9530-F088A1F15A7C}"/>
                    </a:ext>
                  </a:extLst>
                </p:cNvPr>
                <p:cNvSpPr txBox="1"/>
                <p:nvPr/>
              </p:nvSpPr>
              <p:spPr>
                <a:xfrm>
                  <a:off x="2108356" y="31081"/>
                  <a:ext cx="887186" cy="200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어비스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500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49F6A977-54D6-4277-81D9-1CFD332FEF2D}"/>
                    </a:ext>
                  </a:extLst>
                </p:cNvPr>
                <p:cNvSpPr txBox="1"/>
                <p:nvPr/>
              </p:nvSpPr>
              <p:spPr>
                <a:xfrm>
                  <a:off x="2335346" y="160741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0/4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1CBADF1A-88EB-46A5-9202-52FD83607118}"/>
                  </a:ext>
                </a:extLst>
              </p:cNvPr>
              <p:cNvGrpSpPr/>
              <p:nvPr/>
            </p:nvGrpSpPr>
            <p:grpSpPr>
              <a:xfrm>
                <a:off x="4730094" y="3177697"/>
                <a:ext cx="1187740" cy="449020"/>
                <a:chOff x="1837281" y="29264"/>
                <a:chExt cx="1192591" cy="450855"/>
              </a:xfrm>
            </p:grpSpPr>
            <p:sp>
              <p:nvSpPr>
                <p:cNvPr id="279" name="사각형: 둥근 모서리 278">
                  <a:extLst>
                    <a:ext uri="{FF2B5EF4-FFF2-40B4-BE49-F238E27FC236}">
                      <a16:creationId xmlns:a16="http://schemas.microsoft.com/office/drawing/2014/main" id="{88C2967F-6306-4BAB-AFF1-8C0F2D424E0F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0" name="사각형: 둥근 모서리 279">
                  <a:extLst>
                    <a:ext uri="{FF2B5EF4-FFF2-40B4-BE49-F238E27FC236}">
                      <a16:creationId xmlns:a16="http://schemas.microsoft.com/office/drawing/2014/main" id="{84D475D6-3C28-4609-95C2-750682E477AB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BA3F69C2-5EA4-4810-B3C3-CCFBAD9BC245}"/>
                    </a:ext>
                  </a:extLst>
                </p:cNvPr>
                <p:cNvSpPr txBox="1"/>
                <p:nvPr/>
              </p:nvSpPr>
              <p:spPr>
                <a:xfrm>
                  <a:off x="2207962" y="29264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12234C6B-5EB2-4573-8B21-6C01D32C8709}"/>
                    </a:ext>
                  </a:extLst>
                </p:cNvPr>
                <p:cNvSpPr txBox="1"/>
                <p:nvPr/>
              </p:nvSpPr>
              <p:spPr>
                <a:xfrm>
                  <a:off x="2195802" y="152037"/>
                  <a:ext cx="834070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주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8A32904-D71A-457E-99BE-EE74C9BE2D1B}"/>
                  </a:ext>
                </a:extLst>
              </p:cNvPr>
              <p:cNvGrpSpPr/>
              <p:nvPr/>
            </p:nvGrpSpPr>
            <p:grpSpPr>
              <a:xfrm>
                <a:off x="4730093" y="2576039"/>
                <a:ext cx="1210220" cy="448150"/>
                <a:chOff x="1837281" y="30138"/>
                <a:chExt cx="1215165" cy="449981"/>
              </a:xfrm>
            </p:grpSpPr>
            <p:sp>
              <p:nvSpPr>
                <p:cNvPr id="273" name="사각형: 둥근 모서리 272">
                  <a:extLst>
                    <a:ext uri="{FF2B5EF4-FFF2-40B4-BE49-F238E27FC236}">
                      <a16:creationId xmlns:a16="http://schemas.microsoft.com/office/drawing/2014/main" id="{FF043A2B-9E93-4ED9-856F-20D08364C19E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274" name="그림 273">
                  <a:extLst>
                    <a:ext uri="{FF2B5EF4-FFF2-40B4-BE49-F238E27FC236}">
                      <a16:creationId xmlns:a16="http://schemas.microsoft.com/office/drawing/2014/main" id="{F722780D-CD78-40FC-82B6-12FBE68B8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01680" y="75406"/>
                  <a:ext cx="173622" cy="168754"/>
                </a:xfrm>
                <a:prstGeom prst="rect">
                  <a:avLst/>
                </a:prstGeom>
              </p:spPr>
            </p:pic>
            <p:sp>
              <p:nvSpPr>
                <p:cNvPr id="275" name="사각형: 둥근 모서리 274">
                  <a:extLst>
                    <a:ext uri="{FF2B5EF4-FFF2-40B4-BE49-F238E27FC236}">
                      <a16:creationId xmlns:a16="http://schemas.microsoft.com/office/drawing/2014/main" id="{EF6298A3-D9BC-475F-A8C3-37C1D46A1EC2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36795931-8856-4489-BB51-3652C35681E0}"/>
                    </a:ext>
                  </a:extLst>
                </p:cNvPr>
                <p:cNvSpPr txBox="1"/>
                <p:nvPr/>
              </p:nvSpPr>
              <p:spPr>
                <a:xfrm>
                  <a:off x="2102487" y="32947"/>
                  <a:ext cx="949959" cy="1854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라이언 코어 </a:t>
                  </a:r>
                  <a:r>
                    <a:rPr lang="en-US" altLang="ko-KR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400</a:t>
                  </a:r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</p:grpSp>
          <p:sp>
            <p:nvSpPr>
              <p:cNvPr id="267" name="사각형: 둥근 모서리 266">
                <a:extLst>
                  <a:ext uri="{FF2B5EF4-FFF2-40B4-BE49-F238E27FC236}">
                    <a16:creationId xmlns:a16="http://schemas.microsoft.com/office/drawing/2014/main" id="{CB6DF09C-B03F-464F-800A-B6877E609324}"/>
                  </a:ext>
                </a:extLst>
              </p:cNvPr>
              <p:cNvSpPr/>
              <p:nvPr/>
            </p:nvSpPr>
            <p:spPr>
              <a:xfrm>
                <a:off x="5957261" y="3775513"/>
                <a:ext cx="1116483" cy="448150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CDD8A297-1359-410D-B7B6-220ED4E31179}"/>
                  </a:ext>
                </a:extLst>
              </p:cNvPr>
              <p:cNvGrpSpPr/>
              <p:nvPr/>
            </p:nvGrpSpPr>
            <p:grpSpPr>
              <a:xfrm>
                <a:off x="5957261" y="3162116"/>
                <a:ext cx="1152018" cy="461200"/>
                <a:chOff x="1837281" y="17035"/>
                <a:chExt cx="1156722" cy="463084"/>
              </a:xfrm>
            </p:grpSpPr>
            <p:sp>
              <p:nvSpPr>
                <p:cNvPr id="262" name="사각형: 둥근 모서리 261">
                  <a:extLst>
                    <a:ext uri="{FF2B5EF4-FFF2-40B4-BE49-F238E27FC236}">
                      <a16:creationId xmlns:a16="http://schemas.microsoft.com/office/drawing/2014/main" id="{BAEA6262-1827-40E4-BE73-6BCBB908F344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3" name="사각형: 둥근 모서리 262">
                  <a:extLst>
                    <a:ext uri="{FF2B5EF4-FFF2-40B4-BE49-F238E27FC236}">
                      <a16:creationId xmlns:a16="http://schemas.microsoft.com/office/drawing/2014/main" id="{A1CBE3FC-B05B-4B2F-A747-3986998369B5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815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44E0743-95F5-4E28-9EAE-DED0DF6D45AB}"/>
                    </a:ext>
                  </a:extLst>
                </p:cNvPr>
                <p:cNvSpPr txBox="1"/>
                <p:nvPr/>
              </p:nvSpPr>
              <p:spPr>
                <a:xfrm>
                  <a:off x="2573089" y="17035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01B37966-FB52-494E-B293-E763350A8251}"/>
                    </a:ext>
                  </a:extLst>
                </p:cNvPr>
                <p:cNvSpPr txBox="1"/>
                <p:nvPr/>
              </p:nvSpPr>
              <p:spPr>
                <a:xfrm>
                  <a:off x="2340204" y="144046"/>
                  <a:ext cx="653799" cy="216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4EE7C338-EB1C-47A2-9BE2-3A4F7724387A}"/>
                  </a:ext>
                </a:extLst>
              </p:cNvPr>
              <p:cNvGrpSpPr/>
              <p:nvPr/>
            </p:nvGrpSpPr>
            <p:grpSpPr>
              <a:xfrm>
                <a:off x="5957257" y="2546604"/>
                <a:ext cx="1192098" cy="479370"/>
                <a:chOff x="1837281" y="1807"/>
                <a:chExt cx="1196971" cy="481329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5A412615-45E2-4B77-B813-6C7ADDE5AD8C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8" name="사각형: 둥근 모서리 257">
                  <a:extLst>
                    <a:ext uri="{FF2B5EF4-FFF2-40B4-BE49-F238E27FC236}">
                      <a16:creationId xmlns:a16="http://schemas.microsoft.com/office/drawing/2014/main" id="{429B73FF-8D0C-440D-A2F6-01F62B6413CF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1945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1F2C236A-8190-45EB-BECF-EBA666798DFA}"/>
                    </a:ext>
                  </a:extLst>
                </p:cNvPr>
                <p:cNvSpPr txBox="1"/>
                <p:nvPr/>
              </p:nvSpPr>
              <p:spPr>
                <a:xfrm>
                  <a:off x="2083044" y="1807"/>
                  <a:ext cx="951208" cy="309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105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레벨 옵션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에픽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 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방어구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선택권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863076B4-00F4-4291-84B4-71E1889BE2B1}"/>
                    </a:ext>
                  </a:extLst>
                </p:cNvPr>
                <p:cNvSpPr txBox="1"/>
                <p:nvPr/>
              </p:nvSpPr>
              <p:spPr>
                <a:xfrm>
                  <a:off x="2036824" y="266812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0/1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F1B81DD-CE7A-446C-BED2-C9F73FCAE8BF}"/>
                  </a:ext>
                </a:extLst>
              </p:cNvPr>
              <p:cNvSpPr/>
              <p:nvPr/>
            </p:nvSpPr>
            <p:spPr>
              <a:xfrm>
                <a:off x="7186385" y="2581626"/>
                <a:ext cx="79347" cy="27751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CDC7AF07-3C9A-4EEB-8C57-E3FEC7AA0863}"/>
                  </a:ext>
                </a:extLst>
              </p:cNvPr>
              <p:cNvSpPr/>
              <p:nvPr/>
            </p:nvSpPr>
            <p:spPr>
              <a:xfrm rot="16200000">
                <a:off x="7186384" y="5356783"/>
                <a:ext cx="79347" cy="79347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ACF649CA-6898-4A8E-9138-A79A1478C848}"/>
                  </a:ext>
                </a:extLst>
              </p:cNvPr>
              <p:cNvSpPr/>
              <p:nvPr/>
            </p:nvSpPr>
            <p:spPr>
              <a:xfrm rot="16200000" flipH="1" flipV="1">
                <a:off x="7186385" y="2502277"/>
                <a:ext cx="79347" cy="79347"/>
              </a:xfrm>
              <a:prstGeom prst="rect">
                <a:avLst/>
              </a:prstGeom>
              <a:solidFill>
                <a:schemeClr val="tx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6" name="이등변 삼각형 225">
                <a:extLst>
                  <a:ext uri="{FF2B5EF4-FFF2-40B4-BE49-F238E27FC236}">
                    <a16:creationId xmlns:a16="http://schemas.microsoft.com/office/drawing/2014/main" id="{B00D62E1-612F-4497-AC11-4EEF8A808FE1}"/>
                  </a:ext>
                </a:extLst>
              </p:cNvPr>
              <p:cNvSpPr/>
              <p:nvPr/>
            </p:nvSpPr>
            <p:spPr>
              <a:xfrm>
                <a:off x="7200964" y="2516188"/>
                <a:ext cx="45720" cy="515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8855C11C-1151-40E5-AAB4-8A1E136AB8E8}"/>
                  </a:ext>
                </a:extLst>
              </p:cNvPr>
              <p:cNvSpPr/>
              <p:nvPr/>
            </p:nvSpPr>
            <p:spPr>
              <a:xfrm>
                <a:off x="5296870" y="5786296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판매</a:t>
                </a:r>
              </a:p>
            </p:txBody>
          </p:sp>
          <p:sp>
            <p:nvSpPr>
              <p:cNvPr id="228" name="사각형: 둥근 모서리 227">
                <a:extLst>
                  <a:ext uri="{FF2B5EF4-FFF2-40B4-BE49-F238E27FC236}">
                    <a16:creationId xmlns:a16="http://schemas.microsoft.com/office/drawing/2014/main" id="{0F44F5F8-FFEF-4F07-BBE7-2F35A91AE7B1}"/>
                  </a:ext>
                </a:extLst>
              </p:cNvPr>
              <p:cNvSpPr/>
              <p:nvPr/>
            </p:nvSpPr>
            <p:spPr>
              <a:xfrm>
                <a:off x="5965292" y="5785384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구입</a:t>
                </a:r>
              </a:p>
            </p:txBody>
          </p:sp>
          <p:sp>
            <p:nvSpPr>
              <p:cNvPr id="255" name="사각형: 둥근 모서리 254">
                <a:extLst>
                  <a:ext uri="{FF2B5EF4-FFF2-40B4-BE49-F238E27FC236}">
                    <a16:creationId xmlns:a16="http://schemas.microsoft.com/office/drawing/2014/main" id="{2EAE759E-8EA0-4542-97CD-34763CE5045D}"/>
                  </a:ext>
                </a:extLst>
              </p:cNvPr>
              <p:cNvSpPr/>
              <p:nvPr/>
            </p:nvSpPr>
            <p:spPr>
              <a:xfrm>
                <a:off x="6329362" y="5506511"/>
                <a:ext cx="747857" cy="15540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  600</a:t>
                </a:r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0DD93C3-576B-4F8B-B704-93A3C5985D83}"/>
                  </a:ext>
                </a:extLst>
              </p:cNvPr>
              <p:cNvSpPr txBox="1"/>
              <p:nvPr/>
            </p:nvSpPr>
            <p:spPr>
              <a:xfrm>
                <a:off x="5670329" y="546384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보유재료 </a:t>
                </a:r>
                <a:r>
                  <a:rPr lang="en-US" altLang="ko-KR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endParaRPr lang="ko-KR" altLang="en-US" sz="10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9C910352-0C1C-4D51-A090-E93EA8670B64}"/>
                  </a:ext>
                </a:extLst>
              </p:cNvPr>
              <p:cNvGrpSpPr/>
              <p:nvPr/>
            </p:nvGrpSpPr>
            <p:grpSpPr>
              <a:xfrm>
                <a:off x="5957257" y="437586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50" name="그룹 249">
                  <a:extLst>
                    <a:ext uri="{FF2B5EF4-FFF2-40B4-BE49-F238E27FC236}">
                      <a16:creationId xmlns:a16="http://schemas.microsoft.com/office/drawing/2014/main" id="{9F268968-E304-4E59-90C9-E4CF505CFCB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52" name="사각형: 둥근 모서리 251">
                    <a:extLst>
                      <a:ext uri="{FF2B5EF4-FFF2-40B4-BE49-F238E27FC236}">
                        <a16:creationId xmlns:a16="http://schemas.microsoft.com/office/drawing/2014/main" id="{93C5CC7C-DEC7-4324-AE09-265E1955B1C7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D00FDDF9-C1B5-4B78-810F-823308AB076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D656037-60F8-4E8B-A05A-DE59699AD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F0D60C50-2F9C-4CD2-9C35-E04DA5371138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3F90984A-C870-479B-9BAA-FF3B60ED534E}"/>
                  </a:ext>
                </a:extLst>
              </p:cNvPr>
              <p:cNvGrpSpPr/>
              <p:nvPr/>
            </p:nvGrpSpPr>
            <p:grpSpPr>
              <a:xfrm>
                <a:off x="5957257" y="4976206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B9C79C73-65D9-4512-A826-52B41ED65FF7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7" name="사각형: 둥근 모서리 246">
                    <a:extLst>
                      <a:ext uri="{FF2B5EF4-FFF2-40B4-BE49-F238E27FC236}">
                        <a16:creationId xmlns:a16="http://schemas.microsoft.com/office/drawing/2014/main" id="{AC0C09AC-CB56-4A63-9EE1-DE363E26B762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1BE1A959-5B5A-4359-BE54-28A16DB55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9FB407E5-55E8-4B71-91AD-7D26B1BF4355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7FC4A1E-6E03-4D0D-A451-877C76CBDFA2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E0D5F5EB-A0A6-4D5A-81CA-06D883D7C4EB}"/>
                  </a:ext>
                </a:extLst>
              </p:cNvPr>
              <p:cNvGrpSpPr/>
              <p:nvPr/>
            </p:nvGrpSpPr>
            <p:grpSpPr>
              <a:xfrm>
                <a:off x="4730091" y="498615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124D5161-AAA9-4664-8452-4B1BD375A46E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2" name="사각형: 둥근 모서리 241">
                    <a:extLst>
                      <a:ext uri="{FF2B5EF4-FFF2-40B4-BE49-F238E27FC236}">
                        <a16:creationId xmlns:a16="http://schemas.microsoft.com/office/drawing/2014/main" id="{55AB3B38-9B5F-4830-B961-99D35DECF114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40C30BDA-7931-4FBE-9B00-3487CABD7F5C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586BCF34-5410-47EE-99FE-664753276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ABB605BB-2C4A-46AB-8472-C693EBECCD2E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B6C65903-0C7D-4790-B050-20D8A1CD6445}"/>
                  </a:ext>
                </a:extLst>
              </p:cNvPr>
              <p:cNvGrpSpPr/>
              <p:nvPr/>
            </p:nvGrpSpPr>
            <p:grpSpPr>
              <a:xfrm>
                <a:off x="4730091" y="4383623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35" name="그룹 234">
                  <a:extLst>
                    <a:ext uri="{FF2B5EF4-FFF2-40B4-BE49-F238E27FC236}">
                      <a16:creationId xmlns:a16="http://schemas.microsoft.com/office/drawing/2014/main" id="{877B999D-F19D-4AFF-9592-7A6F2861C4A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37" name="사각형: 둥근 모서리 236">
                    <a:extLst>
                      <a:ext uri="{FF2B5EF4-FFF2-40B4-BE49-F238E27FC236}">
                        <a16:creationId xmlns:a16="http://schemas.microsoft.com/office/drawing/2014/main" id="{55031964-6D09-41F3-AF00-CA9C38F9E026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2C2DBCE0-AB45-4472-BE82-C4D5900596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A72682A1-47B3-4016-88CC-24E7C3BE683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37DB1218-9770-493A-91DC-5075FA4ACF9F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F93AE70C-3A6D-470C-8BF8-8F5D8B49C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38" t="15042" r="83600" b="71027"/>
            <a:stretch/>
          </p:blipFill>
          <p:spPr>
            <a:xfrm>
              <a:off x="9519929" y="6014729"/>
              <a:ext cx="262615" cy="23377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9F6F89D-0104-4E4D-ABC2-01E05348778B}"/>
                </a:ext>
              </a:extLst>
            </p:cNvPr>
            <p:cNvSpPr txBox="1"/>
            <p:nvPr/>
          </p:nvSpPr>
          <p:spPr>
            <a:xfrm>
              <a:off x="9885748" y="6125295"/>
              <a:ext cx="8306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계정당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0/1</a:t>
              </a:r>
              <a:endPara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163C43A-212B-449F-8D6C-CB5BD9084DAD}"/>
                </a:ext>
              </a:extLst>
            </p:cNvPr>
            <p:cNvSpPr txBox="1"/>
            <p:nvPr/>
          </p:nvSpPr>
          <p:spPr>
            <a:xfrm>
              <a:off x="9997125" y="6602815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칼레이도 박스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A5DF1C6-968A-4072-B53F-4952828B05AF}"/>
                </a:ext>
              </a:extLst>
            </p:cNvPr>
            <p:cNvSpPr txBox="1"/>
            <p:nvPr/>
          </p:nvSpPr>
          <p:spPr>
            <a:xfrm>
              <a:off x="11010644" y="6583751"/>
              <a:ext cx="877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힘의 정수 </a:t>
              </a:r>
              <a:r>
                <a:rPr lang="en-US" altLang="ko-KR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상자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211E28-3363-4BD1-8FC7-A511E5EF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4917" y="6623588"/>
              <a:ext cx="239870" cy="25196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E9E05D-40F3-414E-89AA-0EB3BBBF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43890" y="5997799"/>
              <a:ext cx="217298" cy="217298"/>
            </a:xfrm>
            <a:prstGeom prst="rect">
              <a:avLst/>
            </a:prstGeom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3C1FBB84-C29C-4892-9082-CDD091084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7" t="1015" r="82545" b="89195"/>
            <a:stretch/>
          </p:blipFill>
          <p:spPr>
            <a:xfrm>
              <a:off x="9518352" y="7204893"/>
              <a:ext cx="230170" cy="231912"/>
            </a:xfrm>
            <a:prstGeom prst="rect">
              <a:avLst/>
            </a:prstGeom>
          </p:spPr>
        </p:pic>
        <p:pic>
          <p:nvPicPr>
            <p:cNvPr id="301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6653A0E2-793A-4AE0-94E1-5935F95AC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9000" y="8980309"/>
              <a:ext cx="116555" cy="7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EC537541-1FBB-4305-83C5-977DA8D2B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9130" y="7551019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3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950FF46E-DD11-490B-BA46-74AEAB3F3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34132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52AE7D39-A3CE-4D95-BC11-1A5D13E80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94570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A892AD8E-2C63-48A0-9060-A5C14D13F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119" y="6947325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6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40D388FC-7B12-4082-868A-BB0121EF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3833" y="6347253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" name="그림 307">
              <a:extLst>
                <a:ext uri="{FF2B5EF4-FFF2-40B4-BE49-F238E27FC236}">
                  <a16:creationId xmlns:a16="http://schemas.microsoft.com/office/drawing/2014/main" id="{2B1A50AF-2634-452E-B25B-DDE19AEB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93" t="10229" r="85312" b="73415"/>
            <a:stretch/>
          </p:blipFill>
          <p:spPr>
            <a:xfrm>
              <a:off x="9519321" y="6610738"/>
              <a:ext cx="245669" cy="226351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DE86EFF6-19B6-4BE8-97BD-36FB4C041536}"/>
              </a:ext>
            </a:extLst>
          </p:cNvPr>
          <p:cNvSpPr/>
          <p:nvPr/>
        </p:nvSpPr>
        <p:spPr>
          <a:xfrm>
            <a:off x="3864368" y="170437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313" name="이등변 삼각형 312">
            <a:extLst>
              <a:ext uri="{FF2B5EF4-FFF2-40B4-BE49-F238E27FC236}">
                <a16:creationId xmlns:a16="http://schemas.microsoft.com/office/drawing/2014/main" id="{C620B678-488E-4374-9577-C24634EF61DD}"/>
              </a:ext>
            </a:extLst>
          </p:cNvPr>
          <p:cNvSpPr/>
          <p:nvPr/>
        </p:nvSpPr>
        <p:spPr>
          <a:xfrm flipV="1">
            <a:off x="-4361901" y="3518584"/>
            <a:ext cx="45720" cy="515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DD3A85-909C-5986-B0C5-C64DB340DE2A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5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켜진, 초, 옅은이(가) 표시된 사진&#10;&#10;자동 생성된 설명">
            <a:extLst>
              <a:ext uri="{FF2B5EF4-FFF2-40B4-BE49-F238E27FC236}">
                <a16:creationId xmlns:a16="http://schemas.microsoft.com/office/drawing/2014/main" id="{DC14444C-F1CA-E7D5-7CC2-4DE5B0DD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8" y="990600"/>
            <a:ext cx="4876800" cy="487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FD1E48-1D56-0918-8F27-13A9D25E8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t="50000" r="63362" b="34967"/>
          <a:stretch/>
        </p:blipFill>
        <p:spPr>
          <a:xfrm>
            <a:off x="7622627" y="3334407"/>
            <a:ext cx="717332" cy="7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9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23D23-357F-59A4-F612-94C2FE65506E}"/>
              </a:ext>
            </a:extLst>
          </p:cNvPr>
          <p:cNvSpPr txBox="1"/>
          <p:nvPr/>
        </p:nvSpPr>
        <p:spPr>
          <a:xfrm>
            <a:off x="695076" y="489282"/>
            <a:ext cx="6924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신규 미니 게임 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“</a:t>
            </a:r>
            <a:r>
              <a:rPr lang="ko-KR" altLang="en-US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베키와 무한의 계단</a:t>
            </a:r>
            <a:r>
              <a:rPr lang="en-US" altLang="ko-KR" sz="2400" dirty="0">
                <a:solidFill>
                  <a:srgbClr val="FFD91C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” </a:t>
            </a:r>
            <a:r>
              <a:rPr lang="ko-KR" altLang="en-US" sz="24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둥근모꼴" panose="020B0500000000000000" pitchFamily="50" charset="-127"/>
              </a:rPr>
              <a:t>기획과 기획의도</a:t>
            </a:r>
            <a:endParaRPr lang="en-US" sz="24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08050-77CD-10CE-0558-26FFC9117797}"/>
              </a:ext>
            </a:extLst>
          </p:cNvPr>
          <p:cNvSpPr txBox="1"/>
          <p:nvPr/>
        </p:nvSpPr>
        <p:spPr>
          <a:xfrm>
            <a:off x="442926" y="1945900"/>
            <a:ext cx="6817486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던전 앤 파이터의 이벤트로 활용할 캐주얼 성향의 미니게임을 기획하고 개발자와 협업을 통해 유니티로 구현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매력적인 보스인 베키의 스토리를 이용한 이벤트로 던파의 강점인 스토리와 캐릭터성을 활용함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신규 유저와 기존 유저 모두에게 가치 있는 보상을 지급해 지속적인 이벤트 참여 유도와 리텐션 증가 기대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새로운 형태의 미니게임으로 유저들의 피로를 감소시키고 신선함을 제공함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7764C-6C55-3DAD-D38D-D951F47E20CE}"/>
              </a:ext>
            </a:extLst>
          </p:cNvPr>
          <p:cNvSpPr/>
          <p:nvPr/>
        </p:nvSpPr>
        <p:spPr>
          <a:xfrm>
            <a:off x="516835" y="649357"/>
            <a:ext cx="60392" cy="358668"/>
          </a:xfrm>
          <a:prstGeom prst="rect">
            <a:avLst/>
          </a:prstGeom>
          <a:solidFill>
            <a:srgbClr val="FFD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ttachment/말괄량이 ...">
            <a:extLst>
              <a:ext uri="{FF2B5EF4-FFF2-40B4-BE49-F238E27FC236}">
                <a16:creationId xmlns:a16="http://schemas.microsoft.com/office/drawing/2014/main" id="{E855A0E4-4E82-AEBE-FF1D-73C0FA83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13664"/>
            <a:ext cx="4129075" cy="38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6598" y="393517"/>
            <a:ext cx="22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메인 화면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16598" y="985784"/>
            <a:ext cx="2407077" cy="384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14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 텍스트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4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게임설명 텍스트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en-US" altLang="ko-KR" sz="14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 </a:t>
            </a:r>
            <a:r>
              <a:rPr lang="ko-KR" altLang="en-US" sz="14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</a:t>
            </a:r>
            <a:endParaRPr lang="en-US" altLang="ko-KR" sz="1400" dirty="0">
              <a:solidFill>
                <a:schemeClr val="accent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게임 시작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</a:t>
            </a:r>
            <a:r>
              <a:rPr lang="ko-KR" altLang="en-US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코인 영역 이미지와 </a:t>
            </a:r>
            <a:endParaRPr lang="en-US" altLang="ko-KR" sz="14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보유 코인 개수 텍스트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5. </a:t>
            </a:r>
            <a:r>
              <a:rPr lang="ko-KR" altLang="en-US" sz="14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 버튼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캐릭터 선택 창으로 이동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6. </a:t>
            </a:r>
            <a:r>
              <a:rPr lang="ko-KR" altLang="en-US" sz="1400" dirty="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버튼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 시 팝업 출력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7. </a:t>
            </a:r>
            <a:r>
              <a:rPr lang="ko-KR" altLang="en-US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베키 이미지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8. </a:t>
            </a:r>
            <a:r>
              <a:rPr lang="ko-KR" altLang="en-US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반짝이는 이미지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64BD66-1D1D-B7B1-8912-80BDBEE86091}"/>
              </a:ext>
            </a:extLst>
          </p:cNvPr>
          <p:cNvGrpSpPr/>
          <p:nvPr/>
        </p:nvGrpSpPr>
        <p:grpSpPr>
          <a:xfrm>
            <a:off x="268324" y="320463"/>
            <a:ext cx="8781600" cy="6227925"/>
            <a:chOff x="3175487" y="320463"/>
            <a:chExt cx="8781600" cy="62279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4331FB2-D74E-0FD8-6624-73859A72B61F}"/>
                </a:ext>
              </a:extLst>
            </p:cNvPr>
            <p:cNvSpPr/>
            <p:nvPr/>
          </p:nvSpPr>
          <p:spPr>
            <a:xfrm>
              <a:off x="3175487" y="320463"/>
              <a:ext cx="8744547" cy="62279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31A505-D539-98A4-34E6-409F783304AB}"/>
                </a:ext>
              </a:extLst>
            </p:cNvPr>
            <p:cNvSpPr txBox="1"/>
            <p:nvPr/>
          </p:nvSpPr>
          <p:spPr>
            <a:xfrm>
              <a:off x="4291527" y="503611"/>
              <a:ext cx="6573078" cy="118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5400" dirty="0">
                  <a:ln>
                    <a:solidFill>
                      <a:schemeClr val="bg1"/>
                    </a:solidFill>
                  </a:ln>
                  <a:solidFill>
                    <a:srgbClr val="FFD91C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베키와 무한의 계단</a:t>
              </a:r>
              <a:endParaRPr lang="en-US" sz="5400" dirty="0">
                <a:ln>
                  <a:solidFill>
                    <a:schemeClr val="bg1"/>
                  </a:solidFill>
                </a:ln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CD94C-61B2-E5E5-3923-E2FF584AB3F1}"/>
                </a:ext>
              </a:extLst>
            </p:cNvPr>
            <p:cNvSpPr txBox="1"/>
            <p:nvPr/>
          </p:nvSpPr>
          <p:spPr>
            <a:xfrm>
              <a:off x="4139664" y="2791139"/>
              <a:ext cx="657307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루크를 만나기 위해 파괴된 죽은 자의 성에 남아 </a:t>
              </a:r>
              <a:endParaRPr lang="en-US" altLang="ko-KR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무한의 계단을 오르는 베키가 되어보세요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 </a:t>
              </a:r>
            </a:p>
            <a:p>
              <a:pPr algn="ctr"/>
              <a:r>
                <a:rPr lang="ko-KR" alt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계단을 오르는 과정에서 얻는 코인을 모아 다양한 보상을 획득할 수 있어요</a:t>
              </a:r>
              <a:r>
                <a: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</a:t>
              </a:r>
              <a:endParaRPr lang="en-US" sz="1400" dirty="0">
                <a:ln w="31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398267-4B43-253C-1C50-B6C5DBD1B377}"/>
                </a:ext>
              </a:extLst>
            </p:cNvPr>
            <p:cNvSpPr txBox="1"/>
            <p:nvPr/>
          </p:nvSpPr>
          <p:spPr>
            <a:xfrm>
              <a:off x="4854741" y="2177717"/>
              <a:ext cx="53860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“</a:t>
              </a:r>
              <a:r>
                <a:rPr lang="ko-KR" altLang="en-US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계단의 끝에서 루크가 날 기다리고 있을 거야</a:t>
              </a:r>
              <a:r>
                <a:rPr lang="en-US" altLang="ko-KR" sz="18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!“ </a:t>
              </a:r>
            </a:p>
          </p:txBody>
        </p:sp>
        <p:pic>
          <p:nvPicPr>
            <p:cNvPr id="16" name="그림 15" descr="잠옷이(가) 표시된 사진&#10;&#10;자동 생성된 설명">
              <a:extLst>
                <a:ext uri="{FF2B5EF4-FFF2-40B4-BE49-F238E27FC236}">
                  <a16:creationId xmlns:a16="http://schemas.microsoft.com/office/drawing/2014/main" id="{C7DF5DAB-56F9-291A-66FA-035F57F47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2217" y1="62893" x2="52000" y2="65500"/>
                          <a14:foregroundMark x1="55500" y1="67000" x2="58000" y2="67500"/>
                          <a14:foregroundMark x1="46500" y1="72500" x2="46500" y2="72500"/>
                          <a14:foregroundMark x1="53500" y1="59000" x2="53500" y2="59000"/>
                          <a14:foregroundMark x1="44500" y1="71000" x2="44500" y2="71000"/>
                          <a14:backgroundMark x1="62000" y1="67500" x2="58500" y2="69500"/>
                          <a14:backgroundMark x1="66500" y1="58500" x2="66500" y2="58500"/>
                          <a14:backgroundMark x1="42000" y1="56500" x2="45000" y2="54500"/>
                          <a14:backgroundMark x1="44000" y1="53500" x2="52500" y2="52000"/>
                          <a14:backgroundMark x1="50000" y1="41000" x2="40500" y2="45000"/>
                          <a14:backgroundMark x1="49000" y1="32000" x2="43000" y2="31500"/>
                          <a14:backgroundMark x1="71500" y1="34500" x2="34000" y2="36500"/>
                          <a14:backgroundMark x1="38000" y1="40500" x2="57000" y2="41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53" t="52122" r="35196" b="21532"/>
            <a:stretch/>
          </p:blipFill>
          <p:spPr>
            <a:xfrm>
              <a:off x="8526250" y="4927905"/>
              <a:ext cx="1088456" cy="1318356"/>
            </a:xfrm>
            <a:prstGeom prst="rect">
              <a:avLst/>
            </a:prstGeom>
          </p:spPr>
        </p:pic>
        <p:pic>
          <p:nvPicPr>
            <p:cNvPr id="18" name="그림 17" descr="잠옷이(가) 표시된 사진&#10;&#10;자동 생성된 설명">
              <a:extLst>
                <a:ext uri="{FF2B5EF4-FFF2-40B4-BE49-F238E27FC236}">
                  <a16:creationId xmlns:a16="http://schemas.microsoft.com/office/drawing/2014/main" id="{65805C2B-08FE-02A2-0433-1F2545357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8000" y1="60000" x2="58000" y2="60000"/>
                          <a14:foregroundMark x1="59000" y1="64000" x2="59000" y2="64000"/>
                          <a14:foregroundMark x1="54500" y1="75500" x2="54500" y2="75500"/>
                          <a14:foregroundMark x1="53500" y1="74000" x2="53000" y2="74000"/>
                          <a14:foregroundMark x1="52000" y1="60000" x2="52000" y2="60000"/>
                          <a14:foregroundMark x1="45000" y1="64000" x2="45000" y2="64000"/>
                          <a14:foregroundMark x1="52500" y1="70000" x2="52500" y2="70000"/>
                          <a14:backgroundMark x1="34500" y1="67000" x2="33500" y2="85500"/>
                          <a14:backgroundMark x1="29000" y1="58500" x2="49500" y2="35500"/>
                          <a14:backgroundMark x1="59000" y1="35000" x2="81500" y2="51000"/>
                          <a14:backgroundMark x1="45500" y1="50500" x2="43500" y2="55500"/>
                          <a14:backgroundMark x1="66500" y1="85500" x2="44000" y2="90500"/>
                          <a14:backgroundMark x1="56273" y1="78355" x2="73000" y2="80500"/>
                          <a14:backgroundMark x1="53500" y1="78000" x2="55728" y2="78286"/>
                          <a14:backgroundMark x1="49500" y1="26000" x2="67000" y2="35000"/>
                          <a14:backgroundMark x1="51000" y1="31000" x2="22000" y2="57000"/>
                          <a14:backgroundMark x1="70000" y1="55000" x2="71500" y2="56000"/>
                          <a14:backgroundMark x1="25000" y1="27500" x2="25000" y2="27500"/>
                          <a14:backgroundMark x1="35500" y1="36500" x2="35500" y2="36500"/>
                          <a14:backgroundMark x1="48000" y1="57000" x2="50000" y2="57000"/>
                          <a14:backgroundMark x1="55000" y1="55500" x2="55500" y2="56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2" t="53442" r="35552" b="19991"/>
            <a:stretch/>
          </p:blipFill>
          <p:spPr>
            <a:xfrm>
              <a:off x="5410680" y="4923471"/>
              <a:ext cx="1219201" cy="1322789"/>
            </a:xfrm>
            <a:prstGeom prst="rect">
              <a:avLst/>
            </a:prstGeom>
          </p:spPr>
        </p:pic>
        <p:pic>
          <p:nvPicPr>
            <p:cNvPr id="20" name="그림 19" descr="잠옷이(가) 표시된 사진&#10;&#10;자동 생성된 설명">
              <a:extLst>
                <a:ext uri="{FF2B5EF4-FFF2-40B4-BE49-F238E27FC236}">
                  <a16:creationId xmlns:a16="http://schemas.microsoft.com/office/drawing/2014/main" id="{41AF21A7-C35B-999E-0A50-DEBF96050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000" y1="67000" x2="47500" y2="68500"/>
                          <a14:foregroundMark x1="53000" y1="61000" x2="54000" y2="61500"/>
                          <a14:foregroundMark x1="51000" y1="76500" x2="51000" y2="76500"/>
                          <a14:foregroundMark x1="52000" y1="58500" x2="52000" y2="58500"/>
                          <a14:foregroundMark x1="59000" y1="59500" x2="59000" y2="59500"/>
                          <a14:foregroundMark x1="49000" y1="69500" x2="49500" y2="68500"/>
                          <a14:foregroundMark x1="49500" y1="68000" x2="49500" y2="68000"/>
                          <a14:foregroundMark x1="49500" y1="68000" x2="49500" y2="68000"/>
                          <a14:foregroundMark x1="49500" y1="68000" x2="49500" y2="68000"/>
                          <a14:foregroundMark x1="51000" y1="68500" x2="51000" y2="68500"/>
                          <a14:foregroundMark x1="49000" y1="69000" x2="50500" y2="67000"/>
                          <a14:backgroundMark x1="30500" y1="70500" x2="30500" y2="70500"/>
                          <a14:backgroundMark x1="23500" y1="73500" x2="34500" y2="85000"/>
                          <a14:backgroundMark x1="48810" y1="67246" x2="49000" y2="67500"/>
                          <a14:backgroundMark x1="46000" y1="63500" x2="47045" y2="64893"/>
                          <a14:backgroundMark x1="30000" y1="30500" x2="56500" y2="35500"/>
                          <a14:backgroundMark x1="27500" y1="50500" x2="21000" y2="64000"/>
                          <a14:backgroundMark x1="84500" y1="70500" x2="44000" y2="86500"/>
                          <a14:backgroundMark x1="44000" y1="54500" x2="24000" y2="58500"/>
                          <a14:backgroundMark x1="17000" y1="43500" x2="76500" y2="32000"/>
                          <a14:backgroundMark x1="73500" y1="40500" x2="90000" y2="50000"/>
                          <a14:backgroundMark x1="49000" y1="55000" x2="53500" y2="55000"/>
                          <a14:backgroundMark x1="49000" y1="56500" x2="54000" y2="5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3" t="52968" r="31865" b="18284"/>
            <a:stretch/>
          </p:blipFill>
          <p:spPr>
            <a:xfrm>
              <a:off x="6917745" y="4888641"/>
              <a:ext cx="1320641" cy="14076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1CDD0-1673-65EA-366B-465D59CBED11}"/>
                </a:ext>
              </a:extLst>
            </p:cNvPr>
            <p:cNvSpPr txBox="1"/>
            <p:nvPr/>
          </p:nvSpPr>
          <p:spPr>
            <a:xfrm>
              <a:off x="6399159" y="3654100"/>
              <a:ext cx="2054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n>
                    <a:solidFill>
                      <a:srgbClr val="FFD91C"/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START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10343577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10445003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pic>
          <p:nvPicPr>
            <p:cNvPr id="35" name="그림 34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43641F7F-A882-DBF3-5E29-938AB51D3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7524" r="27324" b="43268"/>
            <a:stretch/>
          </p:blipFill>
          <p:spPr>
            <a:xfrm>
              <a:off x="9774232" y="2704624"/>
              <a:ext cx="886137" cy="631497"/>
            </a:xfrm>
            <a:prstGeom prst="rect">
              <a:avLst/>
            </a:prstGeom>
          </p:spPr>
        </p:pic>
        <p:pic>
          <p:nvPicPr>
            <p:cNvPr id="36" name="그림 35" descr="실외, 어두운, 밤이(가) 표시된 사진&#10;&#10;자동 생성된 설명">
              <a:extLst>
                <a:ext uri="{FF2B5EF4-FFF2-40B4-BE49-F238E27FC236}">
                  <a16:creationId xmlns:a16="http://schemas.microsoft.com/office/drawing/2014/main" id="{F5D6B021-DBAD-B207-BB36-B85F70A8C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33" t="45961" r="27324" b="43268"/>
            <a:stretch/>
          </p:blipFill>
          <p:spPr>
            <a:xfrm>
              <a:off x="4047237" y="2052475"/>
              <a:ext cx="886137" cy="738664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53F8E6A-1662-3548-1538-5891147A467C}"/>
                </a:ext>
              </a:extLst>
            </p:cNvPr>
            <p:cNvSpPr/>
            <p:nvPr/>
          </p:nvSpPr>
          <p:spPr>
            <a:xfrm>
              <a:off x="3960284" y="75974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10343577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10343577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10323403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10663886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10191502" y="4859560"/>
              <a:ext cx="488167" cy="498895"/>
            </a:xfrm>
            <a:prstGeom prst="rect">
              <a:avLst/>
            </a:prstGeom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84BD30-8486-098E-429E-577FDF79BDCC}"/>
                </a:ext>
              </a:extLst>
            </p:cNvPr>
            <p:cNvSpPr/>
            <p:nvPr/>
          </p:nvSpPr>
          <p:spPr>
            <a:xfrm>
              <a:off x="4699801" y="1879816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940BE5B-E093-0839-61EF-A743F6F9EC3E}"/>
                </a:ext>
              </a:extLst>
            </p:cNvPr>
            <p:cNvSpPr/>
            <p:nvPr/>
          </p:nvSpPr>
          <p:spPr>
            <a:xfrm>
              <a:off x="5964624" y="378932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8A776FE-E6E0-F1B4-9C7E-40BC4C798DFE}"/>
                </a:ext>
              </a:extLst>
            </p:cNvPr>
            <p:cNvSpPr/>
            <p:nvPr/>
          </p:nvSpPr>
          <p:spPr>
            <a:xfrm>
              <a:off x="11522552" y="464036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6CF17CE-3A75-5C7D-AB3E-7855501174AF}"/>
                </a:ext>
              </a:extLst>
            </p:cNvPr>
            <p:cNvSpPr/>
            <p:nvPr/>
          </p:nvSpPr>
          <p:spPr>
            <a:xfrm>
              <a:off x="9983318" y="5415126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70786FF-60E3-E54C-1873-0A57B51E30D5}"/>
                </a:ext>
              </a:extLst>
            </p:cNvPr>
            <p:cNvSpPr/>
            <p:nvPr/>
          </p:nvSpPr>
          <p:spPr>
            <a:xfrm>
              <a:off x="9983318" y="595843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E80C94F-FF59-11C1-B761-6B25C4B92A8C}"/>
                </a:ext>
              </a:extLst>
            </p:cNvPr>
            <p:cNvSpPr/>
            <p:nvPr/>
          </p:nvSpPr>
          <p:spPr>
            <a:xfrm>
              <a:off x="5242845" y="4821828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F20043C-0FA7-B2DA-E0A3-3BF3020A3A72}"/>
                </a:ext>
              </a:extLst>
            </p:cNvPr>
            <p:cNvSpPr/>
            <p:nvPr/>
          </p:nvSpPr>
          <p:spPr>
            <a:xfrm>
              <a:off x="10414190" y="244917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90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84837" y="-536"/>
            <a:ext cx="2907163" cy="685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1802" y="215363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17659" y="0"/>
            <a:ext cx="93024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2884" y="473988"/>
            <a:ext cx="253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진행 방법 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    팝업 창 </a:t>
            </a:r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61185" y="1386965"/>
            <a:ext cx="2625680" cy="2739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조작키 설명 이미지</a:t>
            </a:r>
            <a:endParaRPr lang="en-US" altLang="ko-KR" sz="14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sz="14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이동키 설명 텍스트</a:t>
            </a:r>
            <a:endParaRPr lang="en-US" altLang="ko-KR" sz="1400" dirty="0">
              <a:solidFill>
                <a:schemeClr val="accent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방향 이동에 대한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방향 전환에 대한 </a:t>
            </a:r>
            <a:r>
              <a:rPr lang="ko-KR" altLang="en-US" sz="12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출력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설명 이미지</a:t>
            </a:r>
            <a:endParaRPr lang="en-US" altLang="ko-KR" sz="1400" dirty="0">
              <a:solidFill>
                <a:schemeClr val="accent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</a:t>
            </a:r>
            <a:r>
              <a:rPr lang="en-US" altLang="ko-KR" sz="1400" dirty="0">
                <a:solidFill>
                  <a:schemeClr val="accent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 설명 텍스트</a:t>
            </a:r>
            <a:endParaRPr lang="en-US" altLang="ko-KR" sz="1400" dirty="0">
              <a:solidFill>
                <a:schemeClr val="accent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진행방법에 대한 </a:t>
            </a:r>
            <a:r>
              <a:rPr lang="ko-KR" altLang="en-US" sz="1200" dirty="0">
                <a:solidFill>
                  <a:schemeClr val="accent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331FB2-D74E-0FD8-6624-73859A72B61F}"/>
              </a:ext>
            </a:extLst>
          </p:cNvPr>
          <p:cNvSpPr/>
          <p:nvPr/>
        </p:nvSpPr>
        <p:spPr>
          <a:xfrm>
            <a:off x="268324" y="320463"/>
            <a:ext cx="8744547" cy="6227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F214DE-9225-4800-E921-C554875D4EC9}"/>
              </a:ext>
            </a:extLst>
          </p:cNvPr>
          <p:cNvGrpSpPr/>
          <p:nvPr/>
        </p:nvGrpSpPr>
        <p:grpSpPr>
          <a:xfrm>
            <a:off x="7284339" y="4822535"/>
            <a:ext cx="1672321" cy="1528726"/>
            <a:chOff x="7284339" y="4822535"/>
            <a:chExt cx="1672321" cy="152872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C43D3BF-2A8A-2A39-08A8-4E5DDAE40DFC}"/>
                </a:ext>
              </a:extLst>
            </p:cNvPr>
            <p:cNvSpPr/>
            <p:nvPr/>
          </p:nvSpPr>
          <p:spPr>
            <a:xfrm>
              <a:off x="7436414" y="592318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78C74-D8D0-18A0-D555-EFF1C4B13EA8}"/>
                </a:ext>
              </a:extLst>
            </p:cNvPr>
            <p:cNvSpPr txBox="1"/>
            <p:nvPr/>
          </p:nvSpPr>
          <p:spPr>
            <a:xfrm>
              <a:off x="7537840" y="5929409"/>
              <a:ext cx="129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진행 방법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76BAC02-083F-425A-B617-A273F30C2736}"/>
                </a:ext>
              </a:extLst>
            </p:cNvPr>
            <p:cNvSpPr/>
            <p:nvPr/>
          </p:nvSpPr>
          <p:spPr>
            <a:xfrm>
              <a:off x="7436414" y="4897628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8839230-E506-7EBD-9E06-D4914BEC6918}"/>
                </a:ext>
              </a:extLst>
            </p:cNvPr>
            <p:cNvSpPr/>
            <p:nvPr/>
          </p:nvSpPr>
          <p:spPr>
            <a:xfrm>
              <a:off x="7436414" y="5415126"/>
              <a:ext cx="1431220" cy="428075"/>
            </a:xfrm>
            <a:prstGeom prst="roundRect">
              <a:avLst/>
            </a:prstGeom>
            <a:solidFill>
              <a:srgbClr val="FFD9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476A2-9813-554A-B48E-5196D39F2DFD}"/>
                </a:ext>
              </a:extLst>
            </p:cNvPr>
            <p:cNvSpPr txBox="1"/>
            <p:nvPr/>
          </p:nvSpPr>
          <p:spPr>
            <a:xfrm>
              <a:off x="7416240" y="5430149"/>
              <a:ext cx="154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캐릭터 선택</a:t>
              </a:r>
              <a:endParaRPr 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1C060B-821C-B800-167F-44F25A31C066}"/>
                </a:ext>
              </a:extLst>
            </p:cNvPr>
            <p:cNvSpPr txBox="1"/>
            <p:nvPr/>
          </p:nvSpPr>
          <p:spPr>
            <a:xfrm>
              <a:off x="7756723" y="4822535"/>
              <a:ext cx="1027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5022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0CFD0EE-3B4B-477D-1CF7-B4A3AD1DF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172" b="64258" l="6641" r="35156">
                          <a14:foregroundMark x1="34375" y1="57813" x2="34375" y2="57813"/>
                          <a14:foregroundMark x1="35156" y1="58789" x2="35156" y2="58789"/>
                          <a14:foregroundMark x1="10547" y1="57422" x2="10547" y2="57422"/>
                          <a14:foregroundMark x1="10156" y1="57227" x2="16797" y2="53125"/>
                          <a14:foregroundMark x1="16797" y1="53125" x2="14063" y2="55469"/>
                          <a14:foregroundMark x1="16797" y1="53906" x2="15234" y2="54102"/>
                          <a14:foregroundMark x1="16406" y1="53516" x2="10547" y2="56055"/>
                          <a14:foregroundMark x1="12500" y1="56250" x2="12891" y2="54688"/>
                          <a14:foregroundMark x1="13672" y1="54102" x2="12500" y2="54492"/>
                          <a14:foregroundMark x1="14063" y1="54492" x2="12109" y2="56250"/>
                          <a14:foregroundMark x1="14063" y1="56055" x2="13672" y2="55664"/>
                          <a14:foregroundMark x1="16406" y1="54102" x2="14063" y2="55859"/>
                          <a14:foregroundMark x1="17188" y1="53906" x2="14844" y2="55469"/>
                          <a14:foregroundMark x1="12891" y1="55469" x2="12891" y2="55469"/>
                          <a14:foregroundMark x1="14453" y1="54297" x2="12891" y2="55664"/>
                          <a14:foregroundMark x1="14063" y1="54297" x2="14063" y2="54297"/>
                          <a14:foregroundMark x1="12500" y1="54297" x2="12500" y2="54297"/>
                          <a14:foregroundMark x1="12891" y1="54297" x2="14063" y2="53711"/>
                          <a14:foregroundMark x1="17188" y1="53125" x2="17188" y2="53125"/>
                          <a14:foregroundMark x1="14453" y1="54102" x2="30859" y2="53516"/>
                          <a14:foregroundMark x1="30859" y1="53516" x2="33594" y2="60938"/>
                          <a14:foregroundMark x1="33594" y1="60938" x2="21094" y2="64258"/>
                          <a14:foregroundMark x1="21094" y1="64258" x2="11328" y2="59375"/>
                          <a14:foregroundMark x1="10547" y1="58984" x2="12500" y2="59961"/>
                          <a14:foregroundMark x1="11719" y1="59180" x2="11719" y2="59375"/>
                          <a14:foregroundMark x1="8203" y1="54688" x2="8984" y2="54688"/>
                          <a14:foregroundMark x1="14453" y1="56250" x2="26172" y2="52344"/>
                          <a14:foregroundMark x1="26172" y1="52344" x2="25000" y2="54102"/>
                          <a14:foregroundMark x1="22656" y1="53516" x2="15625" y2="57031"/>
                          <a14:foregroundMark x1="13672" y1="55078" x2="6641" y2="53516"/>
                          <a14:foregroundMark x1="17188" y1="52734" x2="17188" y2="52734"/>
                          <a14:foregroundMark x1="13281" y1="53711" x2="19141" y2="53125"/>
                          <a14:foregroundMark x1="15625" y1="52734" x2="15625" y2="52734"/>
                          <a14:foregroundMark x1="13672" y1="53320" x2="19531" y2="52539"/>
                          <a14:foregroundMark x1="16406" y1="52344" x2="19141" y2="51758"/>
                          <a14:foregroundMark x1="14063" y1="52539" x2="23047" y2="52148"/>
                          <a14:foregroundMark x1="18750" y1="52930" x2="23828" y2="52344"/>
                          <a14:foregroundMark x1="19141" y1="53125" x2="23438" y2="51367"/>
                          <a14:foregroundMark x1="19531" y1="52148" x2="28125" y2="52539"/>
                          <a14:foregroundMark x1="23047" y1="51953" x2="27344" y2="52344"/>
                          <a14:foregroundMark x1="25000" y1="51758" x2="16797" y2="52930"/>
                          <a14:foregroundMark x1="17578" y1="52930" x2="15234" y2="53516"/>
                          <a14:foregroundMark x1="15625" y1="53320" x2="15625" y2="52930"/>
                          <a14:foregroundMark x1="19922" y1="53516" x2="24609" y2="55078"/>
                          <a14:foregroundMark x1="19922" y1="54102" x2="25391" y2="55859"/>
                          <a14:foregroundMark x1="23828" y1="53906" x2="30469" y2="56445"/>
                          <a14:foregroundMark x1="29688" y1="54883" x2="34375" y2="56641"/>
                          <a14:foregroundMark x1="29688" y1="54102" x2="34375" y2="56250"/>
                          <a14:foregroundMark x1="30078" y1="54102" x2="33984" y2="55469"/>
                          <a14:foregroundMark x1="30078" y1="53125" x2="33594" y2="55273"/>
                          <a14:foregroundMark x1="30859" y1="53516" x2="33984" y2="55469"/>
                          <a14:foregroundMark x1="29688" y1="53320" x2="32813" y2="55273"/>
                          <a14:foregroundMark x1="32813" y1="54883" x2="35156" y2="56445"/>
                          <a14:foregroundMark x1="33984" y1="55664" x2="34375" y2="57031"/>
                          <a14:foregroundMark x1="32813" y1="56445" x2="34375" y2="58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50000" r="63362" b="34967"/>
            <a:stretch/>
          </p:blipFill>
          <p:spPr>
            <a:xfrm>
              <a:off x="7284339" y="4859560"/>
              <a:ext cx="488167" cy="49889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31DA530-295A-09FA-DB83-F96E958EDB03}"/>
              </a:ext>
            </a:extLst>
          </p:cNvPr>
          <p:cNvSpPr txBox="1"/>
          <p:nvPr/>
        </p:nvSpPr>
        <p:spPr>
          <a:xfrm>
            <a:off x="-3151429" y="-1361465"/>
            <a:ext cx="2654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 방법 및 조작키 설명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B32BB1-5212-EE6A-E677-66053FDD4B73}"/>
              </a:ext>
            </a:extLst>
          </p:cNvPr>
          <p:cNvSpPr txBox="1"/>
          <p:nvPr/>
        </p:nvSpPr>
        <p:spPr>
          <a:xfrm>
            <a:off x="-257098" y="-674754"/>
            <a:ext cx="3506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진행방법 버튼 클릭 시 뜨는 팝업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66C90F-0340-145A-10AE-AD83CAF2875E}"/>
              </a:ext>
            </a:extLst>
          </p:cNvPr>
          <p:cNvSpPr txBox="1"/>
          <p:nvPr/>
        </p:nvSpPr>
        <p:spPr>
          <a:xfrm>
            <a:off x="4010582" y="-832164"/>
            <a:ext cx="4020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방향</a:t>
            </a:r>
            <a:r>
              <a:rPr lang="ko-KR" altLang="en-US" sz="1800" dirty="0"/>
              <a:t>이동</a:t>
            </a:r>
            <a:r>
              <a:rPr lang="en-US" sz="1800" dirty="0"/>
              <a:t> – </a:t>
            </a:r>
            <a:r>
              <a:rPr lang="ko-KR" altLang="en-US" sz="1800" dirty="0"/>
              <a:t>계단 오르기 </a:t>
            </a:r>
            <a:r>
              <a:rPr lang="en-US" sz="1800" dirty="0"/>
              <a:t>(위 </a:t>
            </a:r>
            <a:r>
              <a:rPr lang="en-US" sz="1800" dirty="0" err="1"/>
              <a:t>방향키</a:t>
            </a:r>
            <a:r>
              <a:rPr lang="en-US" sz="1800" dirty="0"/>
              <a:t>/w)</a:t>
            </a:r>
          </a:p>
          <a:p>
            <a:r>
              <a:rPr lang="en-US" sz="1800" dirty="0" err="1"/>
              <a:t>방향</a:t>
            </a:r>
            <a:r>
              <a:rPr lang="en-US" sz="1800" dirty="0"/>
              <a:t> </a:t>
            </a:r>
            <a:r>
              <a:rPr lang="ko-KR" altLang="en-US" sz="1800" dirty="0"/>
              <a:t>전환</a:t>
            </a:r>
            <a:r>
              <a:rPr lang="en-US" sz="1800" dirty="0"/>
              <a:t> (</a:t>
            </a:r>
            <a:r>
              <a:rPr lang="en-US" sz="1800" dirty="0" err="1"/>
              <a:t>왼쪽,오른쪽</a:t>
            </a:r>
            <a:r>
              <a:rPr lang="en-US" sz="1800" dirty="0"/>
              <a:t> </a:t>
            </a:r>
            <a:r>
              <a:rPr lang="en-US" sz="1800" dirty="0" err="1"/>
              <a:t>방향키</a:t>
            </a:r>
            <a:r>
              <a:rPr lang="en-US" sz="1800" dirty="0"/>
              <a:t>/</a:t>
            </a:r>
            <a:r>
              <a:rPr lang="en-US" sz="1800" dirty="0" err="1"/>
              <a:t>a,d</a:t>
            </a:r>
            <a:r>
              <a:rPr lang="en-US" sz="1800" dirty="0"/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9199EC-4E26-BE89-01FF-D60DC4EA6370}"/>
              </a:ext>
            </a:extLst>
          </p:cNvPr>
          <p:cNvGrpSpPr/>
          <p:nvPr/>
        </p:nvGrpSpPr>
        <p:grpSpPr>
          <a:xfrm>
            <a:off x="675520" y="215363"/>
            <a:ext cx="8450717" cy="5900226"/>
            <a:chOff x="675520" y="215363"/>
            <a:chExt cx="8450717" cy="590022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9FBA625-F059-5D0E-C96A-0129FC2843B1}"/>
                </a:ext>
              </a:extLst>
            </p:cNvPr>
            <p:cNvGrpSpPr/>
            <p:nvPr/>
          </p:nvGrpSpPr>
          <p:grpSpPr>
            <a:xfrm>
              <a:off x="675520" y="215363"/>
              <a:ext cx="8450717" cy="5900226"/>
              <a:chOff x="675520" y="215363"/>
              <a:chExt cx="8450717" cy="59002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1A505-D539-98A4-34E6-409F783304AB}"/>
                  </a:ext>
                </a:extLst>
              </p:cNvPr>
              <p:cNvSpPr txBox="1"/>
              <p:nvPr/>
            </p:nvSpPr>
            <p:spPr>
              <a:xfrm>
                <a:off x="1791305" y="322890"/>
                <a:ext cx="6573078" cy="11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5400" dirty="0">
                    <a:ln>
                      <a:solidFill>
                        <a:schemeClr val="bg1"/>
                      </a:solidFill>
                    </a:ln>
                    <a:solidFill>
                      <a:srgbClr val="FFD91C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베키와 무한의 계단</a:t>
                </a:r>
                <a:endParaRPr lang="en-US" sz="5400" dirty="0">
                  <a:ln>
                    <a:solidFill>
                      <a:schemeClr val="bg1"/>
                    </a:solidFill>
                  </a:ln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4CD94C-61B2-E5E5-3923-E2FF584AB3F1}"/>
                  </a:ext>
                </a:extLst>
              </p:cNvPr>
              <p:cNvSpPr txBox="1"/>
              <p:nvPr/>
            </p:nvSpPr>
            <p:spPr>
              <a:xfrm>
                <a:off x="1639442" y="2710432"/>
                <a:ext cx="657307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루크를 만나기 위해 파괴된 죽은 자의 성에 남아 </a:t>
                </a:r>
                <a:endParaRPr lang="en-US" altLang="ko-KR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무한의 계단을 오르는 베키가 되어보세요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. </a:t>
                </a:r>
              </a:p>
              <a:p>
                <a:pPr algn="ctr"/>
                <a:r>
                  <a:rPr lang="ko-KR" altLang="en-US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계단을 오르는 과정에서 얻는 코인을 모아 다양한 보상을 획득할 수 있어요</a:t>
                </a:r>
                <a:r>
                  <a:rPr lang="en-US" altLang="ko-KR" sz="14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</a:t>
                </a:r>
                <a:endParaRPr lang="en-US" sz="1400" dirty="0">
                  <a:ln w="3175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98267-4B43-253C-1C50-B6C5DBD1B377}"/>
                  </a:ext>
                </a:extLst>
              </p:cNvPr>
              <p:cNvSpPr txBox="1"/>
              <p:nvPr/>
            </p:nvSpPr>
            <p:spPr>
              <a:xfrm>
                <a:off x="2354519" y="2097010"/>
                <a:ext cx="53860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“</a:t>
                </a:r>
                <a:r>
                  <a:rPr lang="ko-KR" altLang="en-US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계단의 끝에서 루크가 날 기다리고 있을 거야</a:t>
                </a:r>
                <a:r>
                  <a:rPr lang="en-US" altLang="ko-KR" sz="1800" dirty="0">
                    <a:ln w="317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!“ </a:t>
                </a:r>
              </a:p>
            </p:txBody>
          </p:sp>
          <p:pic>
            <p:nvPicPr>
              <p:cNvPr id="16" name="그림 15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C7DF5DAB-56F9-291A-66FA-035F57F47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2217" y1="62893" x2="52000" y2="65500"/>
                            <a14:foregroundMark x1="55500" y1="67000" x2="58000" y2="67500"/>
                            <a14:foregroundMark x1="46500" y1="72500" x2="46500" y2="72500"/>
                            <a14:foregroundMark x1="53500" y1="59000" x2="53500" y2="59000"/>
                            <a14:foregroundMark x1="44500" y1="71000" x2="44500" y2="71000"/>
                            <a14:backgroundMark x1="62000" y1="67500" x2="58500" y2="69500"/>
                            <a14:backgroundMark x1="66500" y1="58500" x2="66500" y2="58500"/>
                            <a14:backgroundMark x1="42000" y1="56500" x2="45000" y2="54500"/>
                            <a14:backgroundMark x1="44000" y1="53500" x2="52500" y2="52000"/>
                            <a14:backgroundMark x1="50000" y1="41000" x2="40500" y2="45000"/>
                            <a14:backgroundMark x1="49000" y1="32000" x2="43000" y2="31500"/>
                            <a14:backgroundMark x1="71500" y1="34500" x2="34000" y2="36500"/>
                            <a14:backgroundMark x1="38000" y1="40500" x2="57000" y2="4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53" t="52122" r="35196" b="21532"/>
              <a:stretch/>
            </p:blipFill>
            <p:spPr>
              <a:xfrm>
                <a:off x="6026028" y="4747184"/>
                <a:ext cx="1088456" cy="1318356"/>
              </a:xfrm>
              <a:prstGeom prst="rect">
                <a:avLst/>
              </a:prstGeom>
            </p:spPr>
          </p:pic>
          <p:pic>
            <p:nvPicPr>
              <p:cNvPr id="18" name="그림 17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65805C2B-08FE-02A2-0433-1F2545357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8000" y1="60000" x2="58000" y2="60000"/>
                            <a14:foregroundMark x1="59000" y1="64000" x2="59000" y2="64000"/>
                            <a14:foregroundMark x1="54500" y1="75500" x2="54500" y2="75500"/>
                            <a14:foregroundMark x1="53500" y1="74000" x2="53000" y2="74000"/>
                            <a14:foregroundMark x1="52000" y1="60000" x2="52000" y2="60000"/>
                            <a14:foregroundMark x1="45000" y1="64000" x2="45000" y2="64000"/>
                            <a14:foregroundMark x1="52500" y1="70000" x2="52500" y2="70000"/>
                            <a14:backgroundMark x1="34500" y1="67000" x2="33500" y2="85500"/>
                            <a14:backgroundMark x1="29000" y1="58500" x2="49500" y2="35500"/>
                            <a14:backgroundMark x1="59000" y1="35000" x2="81500" y2="51000"/>
                            <a14:backgroundMark x1="45500" y1="50500" x2="43500" y2="55500"/>
                            <a14:backgroundMark x1="66500" y1="85500" x2="44000" y2="90500"/>
                            <a14:backgroundMark x1="56273" y1="78355" x2="73000" y2="80500"/>
                            <a14:backgroundMark x1="53500" y1="78000" x2="55728" y2="78286"/>
                            <a14:backgroundMark x1="49500" y1="26000" x2="67000" y2="35000"/>
                            <a14:backgroundMark x1="51000" y1="31000" x2="22000" y2="57000"/>
                            <a14:backgroundMark x1="70000" y1="55000" x2="71500" y2="56000"/>
                            <a14:backgroundMark x1="25000" y1="27500" x2="25000" y2="27500"/>
                            <a14:backgroundMark x1="35500" y1="36500" x2="35500" y2="36500"/>
                            <a14:backgroundMark x1="48000" y1="57000" x2="50000" y2="57000"/>
                            <a14:backgroundMark x1="55000" y1="55500" x2="55500" y2="5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62" t="53442" r="35552" b="19991"/>
              <a:stretch/>
            </p:blipFill>
            <p:spPr>
              <a:xfrm>
                <a:off x="2910458" y="4742750"/>
                <a:ext cx="1219201" cy="1322789"/>
              </a:xfrm>
              <a:prstGeom prst="rect">
                <a:avLst/>
              </a:prstGeom>
            </p:spPr>
          </p:pic>
          <p:pic>
            <p:nvPicPr>
              <p:cNvPr id="20" name="그림 19" descr="잠옷이(가) 표시된 사진&#10;&#10;자동 생성된 설명">
                <a:extLst>
                  <a:ext uri="{FF2B5EF4-FFF2-40B4-BE49-F238E27FC236}">
                    <a16:creationId xmlns:a16="http://schemas.microsoft.com/office/drawing/2014/main" id="{41AF21A7-C35B-999E-0A50-DEBF96050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5000" y1="67000" x2="47500" y2="68500"/>
                            <a14:foregroundMark x1="53000" y1="61000" x2="54000" y2="61500"/>
                            <a14:foregroundMark x1="51000" y1="76500" x2="51000" y2="76500"/>
                            <a14:foregroundMark x1="52000" y1="58500" x2="52000" y2="58500"/>
                            <a14:foregroundMark x1="59000" y1="59500" x2="59000" y2="59500"/>
                            <a14:foregroundMark x1="49000" y1="69500" x2="49500" y2="68500"/>
                            <a14:foregroundMark x1="49500" y1="68000" x2="49500" y2="68000"/>
                            <a14:foregroundMark x1="49500" y1="68000" x2="49500" y2="68000"/>
                            <a14:foregroundMark x1="49500" y1="68000" x2="49500" y2="68000"/>
                            <a14:foregroundMark x1="51000" y1="68500" x2="51000" y2="68500"/>
                            <a14:foregroundMark x1="49000" y1="69000" x2="50500" y2="67000"/>
                            <a14:backgroundMark x1="30500" y1="70500" x2="30500" y2="70500"/>
                            <a14:backgroundMark x1="23500" y1="73500" x2="34500" y2="85000"/>
                            <a14:backgroundMark x1="48810" y1="67246" x2="49000" y2="67500"/>
                            <a14:backgroundMark x1="46000" y1="63500" x2="47045" y2="64893"/>
                            <a14:backgroundMark x1="30000" y1="30500" x2="56500" y2="35500"/>
                            <a14:backgroundMark x1="27500" y1="50500" x2="21000" y2="64000"/>
                            <a14:backgroundMark x1="84500" y1="70500" x2="44000" y2="86500"/>
                            <a14:backgroundMark x1="44000" y1="54500" x2="24000" y2="58500"/>
                            <a14:backgroundMark x1="17000" y1="43500" x2="76500" y2="32000"/>
                            <a14:backgroundMark x1="73500" y1="40500" x2="90000" y2="50000"/>
                            <a14:backgroundMark x1="49000" y1="55000" x2="53500" y2="55000"/>
                            <a14:backgroundMark x1="49000" y1="56500" x2="54000" y2="5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63" t="52968" r="31865" b="18284"/>
              <a:stretch/>
            </p:blipFill>
            <p:spPr>
              <a:xfrm>
                <a:off x="4417523" y="4707920"/>
                <a:ext cx="1320641" cy="140766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1CDD0-1673-65EA-366B-465D59CBED11}"/>
                  </a:ext>
                </a:extLst>
              </p:cNvPr>
              <p:cNvSpPr txBox="1"/>
              <p:nvPr/>
            </p:nvSpPr>
            <p:spPr>
              <a:xfrm>
                <a:off x="3898937" y="3473379"/>
                <a:ext cx="20540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ln>
                      <a:solidFill>
                        <a:srgbClr val="FFD91C"/>
                      </a:solidFill>
                    </a:ln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START</a:t>
                </a:r>
              </a:p>
            </p:txBody>
          </p:sp>
          <p:pic>
            <p:nvPicPr>
              <p:cNvPr id="35" name="그림 34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43641F7F-A882-DBF3-5E29-938AB51D3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7524" r="27324" b="43268"/>
              <a:stretch/>
            </p:blipFill>
            <p:spPr>
              <a:xfrm>
                <a:off x="7274010" y="2623917"/>
                <a:ext cx="886137" cy="631497"/>
              </a:xfrm>
              <a:prstGeom prst="rect">
                <a:avLst/>
              </a:prstGeom>
            </p:spPr>
          </p:pic>
          <p:pic>
            <p:nvPicPr>
              <p:cNvPr id="36" name="그림 35" descr="실외, 어두운, 밤이(가) 표시된 사진&#10;&#10;자동 생성된 설명">
                <a:extLst>
                  <a:ext uri="{FF2B5EF4-FFF2-40B4-BE49-F238E27FC236}">
                    <a16:creationId xmlns:a16="http://schemas.microsoft.com/office/drawing/2014/main" id="{F5D6B021-DBAD-B207-BB36-B85F70A8CD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33" t="45961" r="27324" b="43268"/>
              <a:stretch/>
            </p:blipFill>
            <p:spPr>
              <a:xfrm>
                <a:off x="1547015" y="1971768"/>
                <a:ext cx="886137" cy="738664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A039D9E-3955-59FC-F448-7CC613BB1A75}"/>
                  </a:ext>
                </a:extLst>
              </p:cNvPr>
              <p:cNvSpPr/>
              <p:nvPr/>
            </p:nvSpPr>
            <p:spPr>
              <a:xfrm>
                <a:off x="679097" y="215363"/>
                <a:ext cx="8443563" cy="5832771"/>
              </a:xfrm>
              <a:prstGeom prst="rect">
                <a:avLst/>
              </a:prstGeom>
              <a:solidFill>
                <a:srgbClr val="312F2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ED2D1AD-8D0C-4F32-85D7-5F31D2F9E8D2}"/>
                  </a:ext>
                </a:extLst>
              </p:cNvPr>
              <p:cNvSpPr/>
              <p:nvPr/>
            </p:nvSpPr>
            <p:spPr>
              <a:xfrm>
                <a:off x="1310879" y="684306"/>
                <a:ext cx="2827706" cy="476030"/>
              </a:xfrm>
              <a:prstGeom prst="roundRect">
                <a:avLst/>
              </a:prstGeom>
              <a:solidFill>
                <a:srgbClr val="7A31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D91C"/>
                    </a:solidFill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베키와 무한의 계단 </a:t>
                </a:r>
                <a:r>
                  <a:rPr lang="ko-KR" altLang="en-US" dirty="0">
                    <a:latin typeface="이사만루체 Medium" panose="00000600000000000000" pitchFamily="2" charset="-127"/>
                    <a:ea typeface="이사만루체 Medium" panose="00000600000000000000" pitchFamily="2" charset="-127"/>
                  </a:rPr>
                  <a:t>조작키</a:t>
                </a:r>
                <a:endParaRPr lang="en-US" dirty="0">
                  <a:latin typeface="이사만루체 Medium" panose="00000600000000000000" pitchFamily="2" charset="-127"/>
                  <a:ea typeface="이사만루체 Medium" panose="00000600000000000000" pitchFamily="2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05A5C1-C905-5D1A-69BE-893D0149898B}"/>
                  </a:ext>
                </a:extLst>
              </p:cNvPr>
              <p:cNvSpPr txBox="1"/>
              <p:nvPr/>
            </p:nvSpPr>
            <p:spPr>
              <a:xfrm>
                <a:off x="1249576" y="1392318"/>
                <a:ext cx="1199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이동</a:t>
                </a:r>
                <a:endParaRPr lang="en-US" sz="20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3D7BD76-300F-9E3D-FBA8-DD2CAE6B75DF}"/>
                  </a:ext>
                </a:extLst>
              </p:cNvPr>
              <p:cNvSpPr/>
              <p:nvPr/>
            </p:nvSpPr>
            <p:spPr>
              <a:xfrm rot="16200000">
                <a:off x="1784314" y="2365853"/>
                <a:ext cx="405459" cy="399049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C6849A-A10A-7AC7-2A53-865661F9077B}"/>
                  </a:ext>
                </a:extLst>
              </p:cNvPr>
              <p:cNvSpPr txBox="1"/>
              <p:nvPr/>
            </p:nvSpPr>
            <p:spPr>
              <a:xfrm>
                <a:off x="1273525" y="1901881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이동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B825FB-79B4-3958-D752-9F8CC617CD4F}"/>
                  </a:ext>
                </a:extLst>
              </p:cNvPr>
              <p:cNvSpPr/>
              <p:nvPr/>
            </p:nvSpPr>
            <p:spPr>
              <a:xfrm>
                <a:off x="2348745" y="2366376"/>
                <a:ext cx="399049" cy="413944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F29ABA1-05DD-8EF6-917F-DAE7D0C821BC}"/>
                  </a:ext>
                </a:extLst>
              </p:cNvPr>
              <p:cNvSpPr txBox="1"/>
              <p:nvPr/>
            </p:nvSpPr>
            <p:spPr>
              <a:xfrm>
                <a:off x="1260169" y="2986223"/>
                <a:ext cx="2648556" cy="338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위 방향키 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EB96E-5D09-3928-5113-798F639E5820}"/>
                  </a:ext>
                </a:extLst>
              </p:cNvPr>
              <p:cNvSpPr txBox="1"/>
              <p:nvPr/>
            </p:nvSpPr>
            <p:spPr>
              <a:xfrm>
                <a:off x="4766854" y="1857847"/>
                <a:ext cx="26254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80B627B-96BA-90F6-C861-E60DC89CEA73}"/>
                  </a:ext>
                </a:extLst>
              </p:cNvPr>
              <p:cNvSpPr/>
              <p:nvPr/>
            </p:nvSpPr>
            <p:spPr>
              <a:xfrm>
                <a:off x="4824091" y="2319855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&lt;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41EC4F2-186D-4E13-BB35-B0CEC5078314}"/>
                  </a:ext>
                </a:extLst>
              </p:cNvPr>
              <p:cNvSpPr/>
              <p:nvPr/>
            </p:nvSpPr>
            <p:spPr>
              <a:xfrm>
                <a:off x="5343247" y="2319855"/>
                <a:ext cx="388626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&gt;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49A2A99-5145-4099-DAB5-02941BD7134C}"/>
                  </a:ext>
                </a:extLst>
              </p:cNvPr>
              <p:cNvSpPr/>
              <p:nvPr/>
            </p:nvSpPr>
            <p:spPr>
              <a:xfrm>
                <a:off x="4824091" y="2875330"/>
                <a:ext cx="40128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A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C8B184B-3597-D55D-BEB4-502F6BCC544E}"/>
                  </a:ext>
                </a:extLst>
              </p:cNvPr>
              <p:cNvSpPr/>
              <p:nvPr/>
            </p:nvSpPr>
            <p:spPr>
              <a:xfrm>
                <a:off x="5343246" y="2875330"/>
                <a:ext cx="388627" cy="415381"/>
              </a:xfrm>
              <a:prstGeom prst="rect">
                <a:avLst/>
              </a:prstGeom>
              <a:solidFill>
                <a:srgbClr val="DED2C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D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D1E30A4-E592-961A-0C3F-938E658DE0D5}"/>
                  </a:ext>
                </a:extLst>
              </p:cNvPr>
              <p:cNvSpPr txBox="1"/>
              <p:nvPr/>
            </p:nvSpPr>
            <p:spPr>
              <a:xfrm>
                <a:off x="5896408" y="2375853"/>
                <a:ext cx="26254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왼쪽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오른쪽 방향키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혹은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A, D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키를 이용해 계단이 위치한 방향으로 전환</a:t>
                </a:r>
                <a:endParaRPr lang="en-US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F679ADC-61FD-4AD4-8F9E-733DA163E382}"/>
                  </a:ext>
                </a:extLst>
              </p:cNvPr>
              <p:cNvSpPr txBox="1"/>
              <p:nvPr/>
            </p:nvSpPr>
            <p:spPr>
              <a:xfrm>
                <a:off x="1310879" y="4341573"/>
                <a:ext cx="71270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키보드 버튼을 눌러 무한의 계단을 올라 최대한 높은 점수를 얻으세요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방향 전환에 실패하거나 체력 게이지 모두 소진 시 게임 오버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.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endParaRPr lang="en-US" altLang="ko-KR" sz="16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A6EBC8-3B77-AA48-4723-4C9A3B87BF3C}"/>
                  </a:ext>
                </a:extLst>
              </p:cNvPr>
              <p:cNvSpPr/>
              <p:nvPr/>
            </p:nvSpPr>
            <p:spPr>
              <a:xfrm>
                <a:off x="8619517" y="230394"/>
                <a:ext cx="506720" cy="478313"/>
              </a:xfrm>
              <a:prstGeom prst="rect">
                <a:avLst/>
              </a:prstGeom>
              <a:solidFill>
                <a:srgbClr val="CE0B2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latin typeface="Neo둥근모" panose="02010509060201040203" pitchFamily="1" charset="-127"/>
                    <a:ea typeface="Neo둥근모" panose="02010509060201040203" pitchFamily="1" charset="-127"/>
                    <a:cs typeface="둥근모꼴" panose="020B0500000000000000" pitchFamily="50" charset="-127"/>
                  </a:rPr>
                  <a:t>x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CF214E4-2989-EB28-72ED-1228552DF948}"/>
                  </a:ext>
                </a:extLst>
              </p:cNvPr>
              <p:cNvSpPr/>
              <p:nvPr/>
            </p:nvSpPr>
            <p:spPr>
              <a:xfrm>
                <a:off x="675520" y="224459"/>
                <a:ext cx="7943998" cy="18927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B0819C8D-7C69-A357-3302-BCFC848D4DF5}"/>
                  </a:ext>
                </a:extLst>
              </p:cNvPr>
              <p:cNvCxnSpPr/>
              <p:nvPr/>
            </p:nvCxnSpPr>
            <p:spPr>
              <a:xfrm>
                <a:off x="1249576" y="1806714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AE5AD55-A0CD-545E-7AB7-D0E7A39B466E}"/>
                  </a:ext>
                </a:extLst>
              </p:cNvPr>
              <p:cNvCxnSpPr/>
              <p:nvPr/>
            </p:nvCxnSpPr>
            <p:spPr>
              <a:xfrm>
                <a:off x="1249576" y="4270623"/>
                <a:ext cx="7114807" cy="0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3D79C0C-B6EC-7275-DD74-CE15214CAE0E}"/>
                </a:ext>
              </a:extLst>
            </p:cNvPr>
            <p:cNvSpPr/>
            <p:nvPr/>
          </p:nvSpPr>
          <p:spPr>
            <a:xfrm>
              <a:off x="966045" y="700617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2F6FBE6-EDF6-FE40-878B-A94ABAC869BD}"/>
                </a:ext>
              </a:extLst>
            </p:cNvPr>
            <p:cNvSpPr/>
            <p:nvPr/>
          </p:nvSpPr>
          <p:spPr>
            <a:xfrm>
              <a:off x="1224163" y="3595727"/>
              <a:ext cx="2827706" cy="476030"/>
            </a:xfrm>
            <a:prstGeom prst="roundRect">
              <a:avLst/>
            </a:prstGeom>
            <a:solidFill>
              <a:srgbClr val="7A3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ko-KR" altLang="en-US" dirty="0">
                  <a:solidFill>
                    <a:srgbClr val="FFD91C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베키와 무한의 계단 </a:t>
              </a:r>
              <a:r>
                <a:rPr lang="ko-KR" altLang="en-US" dirty="0">
                  <a:solidFill>
                    <a:schemeClr val="bg1"/>
                  </a:solidFill>
                  <a:latin typeface="이사만루체 Medium" panose="00000600000000000000" pitchFamily="2" charset="-127"/>
                  <a:ea typeface="이사만루체 Medium" panose="00000600000000000000" pitchFamily="2" charset="-127"/>
                </a:rPr>
                <a:t>진행방법</a:t>
              </a:r>
              <a:endParaRPr 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04F3045-CD06-AA0D-B6C0-97213D062262}"/>
                </a:ext>
              </a:extLst>
            </p:cNvPr>
            <p:cNvSpPr/>
            <p:nvPr/>
          </p:nvSpPr>
          <p:spPr>
            <a:xfrm>
              <a:off x="1852464" y="1334643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03213A4-0896-179B-CA22-F1F04932107B}"/>
                </a:ext>
              </a:extLst>
            </p:cNvPr>
            <p:cNvSpPr/>
            <p:nvPr/>
          </p:nvSpPr>
          <p:spPr>
            <a:xfrm>
              <a:off x="897106" y="3416922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61492B0-1C64-3F2E-AFA5-E01A33D61DDC}"/>
                </a:ext>
              </a:extLst>
            </p:cNvPr>
            <p:cNvSpPr/>
            <p:nvPr/>
          </p:nvSpPr>
          <p:spPr>
            <a:xfrm>
              <a:off x="895343" y="4245590"/>
              <a:ext cx="434535" cy="4345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12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1DB0EA-D6C2-A529-AF69-0F989178997A}"/>
              </a:ext>
            </a:extLst>
          </p:cNvPr>
          <p:cNvSpPr/>
          <p:nvPr/>
        </p:nvSpPr>
        <p:spPr>
          <a:xfrm>
            <a:off x="9255623" y="-536"/>
            <a:ext cx="2936378" cy="70159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36F3B7F-0C22-CDEF-25CD-1DB971E0ABAD}"/>
              </a:ext>
            </a:extLst>
          </p:cNvPr>
          <p:cNvSpPr/>
          <p:nvPr/>
        </p:nvSpPr>
        <p:spPr>
          <a:xfrm>
            <a:off x="9422456" y="203760"/>
            <a:ext cx="2608021" cy="645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29901C-23D5-AE80-95B6-50FF8B9862D7}"/>
              </a:ext>
            </a:extLst>
          </p:cNvPr>
          <p:cNvSpPr/>
          <p:nvPr/>
        </p:nvSpPr>
        <p:spPr>
          <a:xfrm>
            <a:off x="-26796" y="-2315"/>
            <a:ext cx="9302496" cy="7017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9516597" y="393517"/>
            <a:ext cx="250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3. </a:t>
            </a:r>
            <a:r>
              <a:rPr lang="ko-KR" alt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캐릭터 선택 화면</a:t>
            </a:r>
            <a:endParaRPr lang="en-US" altLang="ko-KR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AAF20-0FFC-2BF7-EEA3-DB4F0CA47AA3}"/>
              </a:ext>
            </a:extLst>
          </p:cNvPr>
          <p:cNvSpPr txBox="1"/>
          <p:nvPr/>
        </p:nvSpPr>
        <p:spPr>
          <a:xfrm>
            <a:off x="9516598" y="985784"/>
            <a:ext cx="2407077" cy="328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기본 캐릭터 베키로 설정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 선택 화면에서 본인의 모험단 캐릭터 선택 후 플레이 가능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입장 시 전직에 맞는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 각성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SD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캐릭터로 변경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본인이 보유하지 않은 캐릭터의 경우 흑백 처리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예시 이미지 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‘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미니워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이벤트 참고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118D3-30AA-4E22-020F-A4A0575D8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9217" y="-528785"/>
            <a:ext cx="4158642" cy="2584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EF5A8-D49B-B6B6-6C75-D90D5378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5016" y="5185731"/>
            <a:ext cx="3689540" cy="2162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B17BE-EA98-2217-665A-9E753C7C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9337" y="2245789"/>
            <a:ext cx="4278181" cy="2559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B0729B-7926-C58F-8630-0F5236683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78" r="196"/>
          <a:stretch/>
        </p:blipFill>
        <p:spPr>
          <a:xfrm>
            <a:off x="1102447" y="593572"/>
            <a:ext cx="7030171" cy="586377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CEC7F76-59CA-65B2-D489-FDCF0D5F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9298" y="108578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478972" y="424544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화면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BDED7-938C-AA21-7EB4-938E01571ADF}"/>
              </a:ext>
            </a:extLst>
          </p:cNvPr>
          <p:cNvSpPr txBox="1"/>
          <p:nvPr/>
        </p:nvSpPr>
        <p:spPr>
          <a:xfrm>
            <a:off x="478972" y="1055915"/>
            <a:ext cx="561702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최상단에 에너지 바 이미지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에너지 바 하단에 스코어 텍스트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 상단에 코인 보유량 텍스트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하단에 이동키 이미지 출력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좌측에 방향 전환 이미지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우측에 상승 이미지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47842-3A4D-07F0-2662-36720B3D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61" y="0"/>
            <a:ext cx="38556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10B29-8155-3E2B-2E28-F21D6456CB8F}"/>
              </a:ext>
            </a:extLst>
          </p:cNvPr>
          <p:cNvSpPr txBox="1"/>
          <p:nvPr/>
        </p:nvSpPr>
        <p:spPr>
          <a:xfrm>
            <a:off x="478972" y="3570570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85B5E-BDA4-BD9E-D89F-376766AC097C}"/>
              </a:ext>
            </a:extLst>
          </p:cNvPr>
          <p:cNvSpPr txBox="1"/>
          <p:nvPr/>
        </p:nvSpPr>
        <p:spPr>
          <a:xfrm>
            <a:off x="478971" y="4201277"/>
            <a:ext cx="6032665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이동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위쪽 방향키 혹은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W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이용해 이동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방향 전환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우측 방향키 혹은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A,D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를 이용해 계단이 위치한 방향으로 전환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좌측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1-8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타일 우측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1-8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타일 중 랜덤 배치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49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247842-3A4D-07F0-2662-36720B3D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09" y="424691"/>
            <a:ext cx="3378158" cy="6008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57E4C5-617A-8D56-8037-221A90250A89}"/>
              </a:ext>
            </a:extLst>
          </p:cNvPr>
          <p:cNvSpPr txBox="1"/>
          <p:nvPr/>
        </p:nvSpPr>
        <p:spPr>
          <a:xfrm>
            <a:off x="482736" y="849382"/>
            <a:ext cx="667245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이벤트 재화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/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등장 확률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일반 코인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*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코인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 상자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 기준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1/25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확률로 등장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 목적은 계단을 오르며 많은 코인을 먹는 것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 목적은 에너지 바 시간이 닳지 않게끔 조절하는 것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아이템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–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생명 물약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계단 도달 시 하나 지급 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이후에는 </a:t>
            </a:r>
            <a:r>
              <a:rPr lang="ko-KR" alt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기준값을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설정하고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1.5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(=275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-&gt; 1.2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(=335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- 335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 이후에는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1.2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배로 고정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즉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계단마다 생명 물약 획득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-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획득 시 에너지바를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채워준다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44CE1-FBC1-4393-FA1D-9DDDCFB55D5B}"/>
              </a:ext>
            </a:extLst>
          </p:cNvPr>
          <p:cNvSpPr txBox="1"/>
          <p:nvPr/>
        </p:nvSpPr>
        <p:spPr>
          <a:xfrm>
            <a:off x="482736" y="309395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17E8E1-B961-0C25-1916-0AFAE361E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1" t="26227" r="27994" b="30180"/>
          <a:stretch/>
        </p:blipFill>
        <p:spPr>
          <a:xfrm>
            <a:off x="9793064" y="424691"/>
            <a:ext cx="2002522" cy="24690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E3455F-D67B-4D72-5CB6-28A02D0D0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6"/>
          <a:stretch/>
        </p:blipFill>
        <p:spPr bwMode="auto">
          <a:xfrm>
            <a:off x="9793064" y="2916659"/>
            <a:ext cx="2265758" cy="34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2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771384-E9C0-3B93-6412-F4A4BF296D3C}"/>
              </a:ext>
            </a:extLst>
          </p:cNvPr>
          <p:cNvSpPr txBox="1"/>
          <p:nvPr/>
        </p:nvSpPr>
        <p:spPr>
          <a:xfrm>
            <a:off x="482736" y="958889"/>
            <a:ext cx="10889389" cy="541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에너지바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기준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– 높이 / 시간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차는 수치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MAX 100 , MIN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시작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 번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누르면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게이지가 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100%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찬다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시간이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지날수록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/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계단을 높이 오를 수록 게이지가 차는 양은 줄고 떨어지는 양은 늘어난다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*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공식 </a:t>
            </a:r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=SUM(50,50*1*-0.001)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예외처리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  <a:r>
              <a:rPr 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500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층부터 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MIN</a:t>
            </a:r>
            <a:r>
              <a:rPr lang="ko-KR" altLang="en-US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으로 오른다</a:t>
            </a:r>
            <a:r>
              <a:rPr lang="en-US" altLang="ko-KR" sz="14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캐릭터 속도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-&gt; 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유저가 키보드를 눌렀을 때 즉시 시전 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(0.01</a:t>
            </a: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</a:t>
            </a:r>
            <a:r>
              <a:rPr lang="en-US" altLang="ko-KR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0923F8-07AD-9DF7-C225-D198740BD710}"/>
              </a:ext>
            </a:extLst>
          </p:cNvPr>
          <p:cNvSpPr/>
          <p:nvPr/>
        </p:nvSpPr>
        <p:spPr>
          <a:xfrm>
            <a:off x="6676373" y="325677"/>
            <a:ext cx="4321479" cy="7390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936175-870D-B584-E189-85EB70875DDA}"/>
              </a:ext>
            </a:extLst>
          </p:cNvPr>
          <p:cNvSpPr/>
          <p:nvPr/>
        </p:nvSpPr>
        <p:spPr>
          <a:xfrm>
            <a:off x="6676375" y="325677"/>
            <a:ext cx="1465543" cy="739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37AC-B762-652C-D3F7-A1D6D33B241C}"/>
              </a:ext>
            </a:extLst>
          </p:cNvPr>
          <p:cNvSpPr txBox="1"/>
          <p:nvPr/>
        </p:nvSpPr>
        <p:spPr>
          <a:xfrm>
            <a:off x="482736" y="309395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게임 규칙 설정</a:t>
            </a:r>
            <a:endParaRPr lang="en-US" altLang="ko-KR" sz="2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8C2F4-27B9-73F9-AA5B-B73DFFF0B29F}"/>
              </a:ext>
            </a:extLst>
          </p:cNvPr>
          <p:cNvSpPr txBox="1"/>
          <p:nvPr/>
        </p:nvSpPr>
        <p:spPr>
          <a:xfrm>
            <a:off x="-3629890" y="325677"/>
            <a:ext cx="339436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초기값이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10퍼센트이면 1층올라갈때마다 0.x%를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곱하거나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10%에서 1올라갈 때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마다</a:t>
            </a: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식 </a:t>
            </a:r>
            <a:r>
              <a:rPr lang="en-US" sz="16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예시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=sum(10,10*1*-0.01) )</a:t>
            </a:r>
          </a:p>
        </p:txBody>
      </p:sp>
    </p:spTree>
    <p:extLst>
      <p:ext uri="{BB962C8B-B14F-4D97-AF65-F5344CB8AC3E}">
        <p14:creationId xmlns:p14="http://schemas.microsoft.com/office/powerpoint/2010/main" val="1796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A3FA445-4A04-F941-9EFB-2A78A7BDF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71618"/>
              </p:ext>
            </p:extLst>
          </p:nvPr>
        </p:nvGraphicFramePr>
        <p:xfrm>
          <a:off x="1887253" y="1025222"/>
          <a:ext cx="5741100" cy="53254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7900">
                  <a:extLst>
                    <a:ext uri="{9D8B030D-6E8A-4147-A177-3AD203B41FA5}">
                      <a16:colId xmlns:a16="http://schemas.microsoft.com/office/drawing/2014/main" val="284966446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3062170882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1251088578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2730011385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494265023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3915691625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1761351131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929021904"/>
                    </a:ext>
                  </a:extLst>
                </a:gridCol>
                <a:gridCol w="637900">
                  <a:extLst>
                    <a:ext uri="{9D8B030D-6E8A-4147-A177-3AD203B41FA5}">
                      <a16:colId xmlns:a16="http://schemas.microsoft.com/office/drawing/2014/main" val="940841017"/>
                    </a:ext>
                  </a:extLst>
                </a:gridCol>
              </a:tblGrid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9 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516742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8 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23931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7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429123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096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692829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7616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4 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21374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3 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97571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2 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544873"/>
                  </a:ext>
                </a:extLst>
              </a:tr>
              <a:tr h="532547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1 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2 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3 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4 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5 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6 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7 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8 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 9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8619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4A12114B-F2D7-9101-1AA7-5066D556A028}"/>
              </a:ext>
            </a:extLst>
          </p:cNvPr>
          <p:cNvSpPr/>
          <p:nvPr/>
        </p:nvSpPr>
        <p:spPr>
          <a:xfrm>
            <a:off x="3265119" y="1549402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9EDFE37-1E0E-E387-D2F1-CC04095B9AA2}"/>
              </a:ext>
            </a:extLst>
          </p:cNvPr>
          <p:cNvSpPr/>
          <p:nvPr/>
        </p:nvSpPr>
        <p:spPr>
          <a:xfrm>
            <a:off x="2734850" y="2059932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DE51637-5082-F502-443B-7780E22C2A8A}"/>
              </a:ext>
            </a:extLst>
          </p:cNvPr>
          <p:cNvSpPr/>
          <p:nvPr/>
        </p:nvSpPr>
        <p:spPr>
          <a:xfrm>
            <a:off x="3265118" y="2640033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CBB08AC-8A75-D8F2-D712-E29104BA2873}"/>
              </a:ext>
            </a:extLst>
          </p:cNvPr>
          <p:cNvSpPr/>
          <p:nvPr/>
        </p:nvSpPr>
        <p:spPr>
          <a:xfrm>
            <a:off x="3910197" y="3178479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278226-8439-A026-13BF-533CAB6A38EB}"/>
              </a:ext>
            </a:extLst>
          </p:cNvPr>
          <p:cNvSpPr/>
          <p:nvPr/>
        </p:nvSpPr>
        <p:spPr>
          <a:xfrm>
            <a:off x="4544859" y="3687957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F028D8E-129C-0B58-1FF9-6CA0FA37D8CE}"/>
              </a:ext>
            </a:extLst>
          </p:cNvPr>
          <p:cNvSpPr/>
          <p:nvPr/>
        </p:nvSpPr>
        <p:spPr>
          <a:xfrm>
            <a:off x="3874703" y="4244408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DDE330-EB7A-16EF-6184-1A7B0DC71DB5}"/>
              </a:ext>
            </a:extLst>
          </p:cNvPr>
          <p:cNvSpPr/>
          <p:nvPr/>
        </p:nvSpPr>
        <p:spPr>
          <a:xfrm>
            <a:off x="4544858" y="4758329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EAEB3-F890-2DC5-945B-A0865183F6D2}"/>
              </a:ext>
            </a:extLst>
          </p:cNvPr>
          <p:cNvSpPr/>
          <p:nvPr/>
        </p:nvSpPr>
        <p:spPr>
          <a:xfrm>
            <a:off x="3910198" y="5297550"/>
            <a:ext cx="425885" cy="501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CC896-911E-8038-3451-6EBC6836619A}"/>
              </a:ext>
            </a:extLst>
          </p:cNvPr>
          <p:cNvSpPr txBox="1"/>
          <p:nvPr/>
        </p:nvSpPr>
        <p:spPr>
          <a:xfrm>
            <a:off x="898742" y="588814"/>
            <a:ext cx="6456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간격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- 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x축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간격을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값으로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하고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,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y축을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0.2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값으로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한다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6BD069-7DDA-3774-FE6A-10588B9432C2}"/>
              </a:ext>
            </a:extLst>
          </p:cNvPr>
          <p:cNvSpPr txBox="1"/>
          <p:nvPr/>
        </p:nvSpPr>
        <p:spPr>
          <a:xfrm>
            <a:off x="898743" y="137976"/>
            <a:ext cx="507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계단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크기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x축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1BYTE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당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y축을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0.6으로 </a:t>
            </a:r>
            <a:r>
              <a:rPr lang="en-US" sz="18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한다</a:t>
            </a:r>
            <a:r>
              <a:rPr 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205D23-4329-32B6-BB84-4DBF6294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54" y="324052"/>
            <a:ext cx="3378158" cy="60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4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1285</Words>
  <Application>Microsoft Office PowerPoint</Application>
  <PresentationFormat>와이드스크린</PresentationFormat>
  <Paragraphs>325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Neo둥근모</vt:lpstr>
      <vt:lpstr>나눔스퀘어</vt:lpstr>
      <vt:lpstr>나눔스퀘어 Bold</vt:lpstr>
      <vt:lpstr>둥근모꼴</vt:lpstr>
      <vt:lpstr>에스코어 드림 3 Light</vt:lpstr>
      <vt:lpstr>이사만루체 Light</vt:lpstr>
      <vt:lpstr>이사만루체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혜준</dc:creator>
  <cp:lastModifiedBy>전 혜준</cp:lastModifiedBy>
  <cp:revision>3</cp:revision>
  <dcterms:created xsi:type="dcterms:W3CDTF">2022-05-21T04:46:15Z</dcterms:created>
  <dcterms:modified xsi:type="dcterms:W3CDTF">2022-05-22T02:17:00Z</dcterms:modified>
</cp:coreProperties>
</file>